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12"/>
  </p:notesMasterIdLst>
  <p:handoutMasterIdLst>
    <p:handoutMasterId r:id="rId13"/>
  </p:handoutMasterIdLst>
  <p:sldIdLst>
    <p:sldId id="256" r:id="rId6"/>
    <p:sldId id="263" r:id="rId7"/>
    <p:sldId id="264" r:id="rId8"/>
    <p:sldId id="265" r:id="rId9"/>
    <p:sldId id="266" r:id="rId10"/>
    <p:sldId id="262" r:id="rId11"/>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02">
          <p15:clr>
            <a:srgbClr val="A4A3A4"/>
          </p15:clr>
        </p15:guide>
        <p15:guide id="2" pos="139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1B7A"/>
    <a:srgbClr val="601777"/>
    <a:srgbClr val="411051"/>
    <a:srgbClr val="DA0016"/>
    <a:srgbClr val="FFCA13"/>
    <a:srgbClr val="8B3C84"/>
    <a:srgbClr val="129CE3"/>
    <a:srgbClr val="593978"/>
    <a:srgbClr val="30083E"/>
    <a:srgbClr val="29992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inimized">
    <p:restoredLeft sz="18378" autoAdjust="0"/>
    <p:restoredTop sz="19844" autoAdjust="0"/>
  </p:normalViewPr>
  <p:slideViewPr>
    <p:cSldViewPr snapToGrid="0" snapToObjects="1">
      <p:cViewPr varScale="1">
        <p:scale>
          <a:sx n="23" d="100"/>
          <a:sy n="23" d="100"/>
        </p:scale>
        <p:origin x="3894" y="36"/>
      </p:cViewPr>
      <p:guideLst>
        <p:guide orient="horz" pos="4002"/>
        <p:guide pos="1395"/>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F1D556E-065F-4E44-AAD1-406A292112CE}" type="datetimeFigureOut">
              <a:rPr lang="fr-FR" smtClean="0"/>
              <a:t>03/12/2019</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F9761AC-9A3A-5242-AB56-A3B53BB3CCCB}" type="slidenum">
              <a:rPr lang="fr-FR" smtClean="0"/>
              <a:t>‹N°›</a:t>
            </a:fld>
            <a:endParaRPr lang="fr-FR"/>
          </a:p>
        </p:txBody>
      </p:sp>
    </p:spTree>
    <p:extLst>
      <p:ext uri="{BB962C8B-B14F-4D97-AF65-F5344CB8AC3E}">
        <p14:creationId xmlns:p14="http://schemas.microsoft.com/office/powerpoint/2010/main" val="16059660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BF9A39-D479-8343-AC5B-1121FFCFB3CA}" type="datetimeFigureOut">
              <a:rPr lang="fr-FR" smtClean="0"/>
              <a:t>03/12/2019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8FA5AA-0C37-F54A-8064-738EE1C28B32}" type="slidenum">
              <a:rPr lang="fr-FR" smtClean="0"/>
              <a:t>‹N°›</a:t>
            </a:fld>
            <a:endParaRPr lang="fr-FR"/>
          </a:p>
        </p:txBody>
      </p:sp>
    </p:spTree>
    <p:extLst>
      <p:ext uri="{BB962C8B-B14F-4D97-AF65-F5344CB8AC3E}">
        <p14:creationId xmlns:p14="http://schemas.microsoft.com/office/powerpoint/2010/main" val="266506210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DA45B6E-3697-4F43-B5A6-C56D30A807AA}" type="slidenum">
              <a:rPr lang="fr-FR" smtClean="0">
                <a:solidFill>
                  <a:prstClr val="black"/>
                </a:solidFill>
              </a:rPr>
              <a:pPr/>
              <a:t>2</a:t>
            </a:fld>
            <a:endParaRPr lang="fr-FR">
              <a:solidFill>
                <a:prstClr val="black"/>
              </a:solidFill>
            </a:endParaRPr>
          </a:p>
        </p:txBody>
      </p:sp>
    </p:spTree>
    <p:extLst>
      <p:ext uri="{BB962C8B-B14F-4D97-AF65-F5344CB8AC3E}">
        <p14:creationId xmlns:p14="http://schemas.microsoft.com/office/powerpoint/2010/main" val="151332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62500" lnSpcReduction="20000"/>
          </a:bodyPr>
          <a:lstStyle/>
          <a:p>
            <a:r>
              <a:rPr lang="fr-FR" sz="1601" b="1" dirty="0" smtClean="0">
                <a:solidFill>
                  <a:srgbClr val="50047E"/>
                </a:solidFill>
              </a:rPr>
              <a:t>PROCESSUS</a:t>
            </a:r>
            <a:endParaRPr lang="fr-FR" sz="1101" b="1" dirty="0" smtClean="0">
              <a:solidFill>
                <a:srgbClr val="50047E"/>
              </a:solidFill>
            </a:endParaRPr>
          </a:p>
          <a:p>
            <a:endParaRPr lang="fr-FR" sz="1101" b="1" dirty="0">
              <a:solidFill>
                <a:prstClr val="black"/>
              </a:solidFill>
            </a:endParaRPr>
          </a:p>
          <a:p>
            <a:r>
              <a:rPr lang="fr-FR" sz="1101" b="1" dirty="0" smtClean="0">
                <a:solidFill>
                  <a:prstClr val="black"/>
                </a:solidFill>
              </a:rPr>
              <a:t>1. Candidature</a:t>
            </a:r>
          </a:p>
          <a:p>
            <a:pPr marL="228611" indent="-228611">
              <a:buFont typeface="+mj-lt"/>
              <a:buAutoNum type="arabicPeriod"/>
            </a:pPr>
            <a:endParaRPr lang="fr-FR" sz="1101" dirty="0" smtClean="0">
              <a:solidFill>
                <a:prstClr val="black"/>
              </a:solidFill>
            </a:endParaRPr>
          </a:p>
          <a:p>
            <a:pPr marL="228611" indent="-228611">
              <a:buFont typeface="+mj-lt"/>
              <a:buAutoNum type="arabicPeriod"/>
            </a:pPr>
            <a:r>
              <a:rPr lang="fr-FR" sz="1101" dirty="0" smtClean="0">
                <a:solidFill>
                  <a:prstClr val="black"/>
                </a:solidFill>
              </a:rPr>
              <a:t>La composante « UFR Mathématiques » publie une annonce : l’établissement recherche un nouvel enseignant-chercheur pour prendre la responsabilité du module Statistiques</a:t>
            </a:r>
          </a:p>
          <a:p>
            <a:pPr marL="228611" indent="-228611">
              <a:buFont typeface="+mj-lt"/>
              <a:buAutoNum type="arabicPeriod"/>
            </a:pPr>
            <a:r>
              <a:rPr lang="fr-FR" sz="1101" dirty="0" smtClean="0">
                <a:solidFill>
                  <a:prstClr val="black"/>
                </a:solidFill>
              </a:rPr>
              <a:t>L’enseignant-chercheur Jean Dupont pose sa candidature</a:t>
            </a:r>
          </a:p>
          <a:p>
            <a:pPr marL="228611" indent="-228611">
              <a:buFont typeface="+mj-lt"/>
              <a:buAutoNum type="arabicPeriod"/>
            </a:pPr>
            <a:r>
              <a:rPr lang="fr-FR" sz="1101" dirty="0" smtClean="0">
                <a:solidFill>
                  <a:prstClr val="black"/>
                </a:solidFill>
              </a:rPr>
              <a:t>La composante est intéressée par le profil de Jean Dupont et souhaite le recruter. Elle informe le service RH qui prend en charge les aspects administratifs</a:t>
            </a:r>
          </a:p>
          <a:p>
            <a:pPr marL="228611" indent="-228611">
              <a:buFont typeface="+mj-lt"/>
              <a:buAutoNum type="arabicPeriod"/>
            </a:pPr>
            <a:r>
              <a:rPr lang="fr-FR" sz="1101" dirty="0" smtClean="0">
                <a:solidFill>
                  <a:prstClr val="black"/>
                </a:solidFill>
              </a:rPr>
              <a:t>Jean Dupont est recruté : la composante informe le service Scolarité pour qu’il soit pris en compte lors de la préparation des emplois du temps</a:t>
            </a:r>
          </a:p>
          <a:p>
            <a:endParaRPr lang="fr-FR" sz="1101" dirty="0" smtClean="0">
              <a:solidFill>
                <a:prstClr val="black"/>
              </a:solidFill>
            </a:endParaRPr>
          </a:p>
          <a:p>
            <a:r>
              <a:rPr lang="fr-FR" sz="1101" b="1" dirty="0" smtClean="0">
                <a:solidFill>
                  <a:prstClr val="black"/>
                </a:solidFill>
              </a:rPr>
              <a:t>2a. Constitution du dossier RH</a:t>
            </a:r>
          </a:p>
          <a:p>
            <a:endParaRPr lang="fr-FR" sz="1101" dirty="0" smtClean="0">
              <a:solidFill>
                <a:prstClr val="black"/>
              </a:solidFill>
            </a:endParaRPr>
          </a:p>
          <a:p>
            <a:pPr marL="228611" indent="-228611">
              <a:buFont typeface="+mj-lt"/>
              <a:buAutoNum type="arabicPeriod"/>
            </a:pPr>
            <a:r>
              <a:rPr lang="fr-FR" sz="1101" dirty="0" smtClean="0">
                <a:solidFill>
                  <a:prstClr val="black"/>
                </a:solidFill>
              </a:rPr>
              <a:t>Le service RH demande à Jean Dupont les justificatifs nécessaires à la finalisation de son dossier RH</a:t>
            </a:r>
          </a:p>
          <a:p>
            <a:pPr marL="228611" indent="-228611">
              <a:buFont typeface="+mj-lt"/>
              <a:buAutoNum type="arabicPeriod"/>
            </a:pPr>
            <a:r>
              <a:rPr lang="fr-FR" sz="1101" dirty="0" smtClean="0">
                <a:solidFill>
                  <a:prstClr val="black"/>
                </a:solidFill>
              </a:rPr>
              <a:t>Jean Dupont communique les justificatifs au service RH : son dossier peut être validé</a:t>
            </a:r>
          </a:p>
          <a:p>
            <a:pPr marL="228611" indent="-228611">
              <a:buFont typeface="+mj-lt"/>
              <a:buAutoNum type="arabicPeriod"/>
            </a:pPr>
            <a:r>
              <a:rPr lang="fr-FR" sz="1101" dirty="0" smtClean="0">
                <a:solidFill>
                  <a:prstClr val="black"/>
                </a:solidFill>
              </a:rPr>
              <a:t>Le service RH valide le dossier de Jean Dupont et le renseigne dans les différents outils du service :</a:t>
            </a:r>
          </a:p>
          <a:p>
            <a:pPr marL="685830" lvl="1" indent="-228611">
              <a:buFont typeface="+mj-lt"/>
              <a:buAutoNum type="arabicPeriod"/>
            </a:pPr>
            <a:r>
              <a:rPr lang="fr-FR" sz="1101" dirty="0" smtClean="0">
                <a:solidFill>
                  <a:prstClr val="black"/>
                </a:solidFill>
              </a:rPr>
              <a:t>Application de Carte multi-services, pour générer sa carte lui donnant accès aux différents services de l’établissement</a:t>
            </a:r>
          </a:p>
          <a:p>
            <a:pPr marL="685830" lvl="1" indent="-228611">
              <a:buFont typeface="+mj-lt"/>
              <a:buAutoNum type="arabicPeriod"/>
            </a:pPr>
            <a:r>
              <a:rPr lang="fr-FR" sz="1101" dirty="0" smtClean="0">
                <a:solidFill>
                  <a:prstClr val="black"/>
                </a:solidFill>
              </a:rPr>
              <a:t>Application de Gestion de la formation, pour suivre les formations suivies par Jean Dupont</a:t>
            </a:r>
          </a:p>
          <a:p>
            <a:pPr marL="685830" lvl="1" indent="-228611">
              <a:buFont typeface="+mj-lt"/>
              <a:buAutoNum type="arabicPeriod"/>
            </a:pPr>
            <a:r>
              <a:rPr lang="fr-FR" sz="1101" dirty="0" smtClean="0">
                <a:solidFill>
                  <a:prstClr val="black"/>
                </a:solidFill>
              </a:rPr>
              <a:t>Application de Gestion des services enseignants, pour permettre à Jean Dupont de saisir son temps d’enseignement et l’établissement de suivre et comptabiliser ses services</a:t>
            </a:r>
          </a:p>
          <a:p>
            <a:pPr marL="228611" indent="-228611">
              <a:buFont typeface="+mj-lt"/>
              <a:buAutoNum type="arabicPeriod"/>
            </a:pPr>
            <a:r>
              <a:rPr lang="fr-FR" sz="1101" dirty="0" smtClean="0">
                <a:solidFill>
                  <a:prstClr val="black"/>
                </a:solidFill>
              </a:rPr>
              <a:t>Un compte dans l’annuaire de l’établissement est automatiquement créé pour Jean Dupont</a:t>
            </a:r>
          </a:p>
          <a:p>
            <a:pPr marL="685830" lvl="1" indent="-228611">
              <a:buFont typeface="+mj-lt"/>
              <a:buAutoNum type="arabicPeriod"/>
            </a:pPr>
            <a:endParaRPr lang="fr-FR" sz="1101" dirty="0" smtClean="0">
              <a:solidFill>
                <a:prstClr val="black"/>
              </a:solidFill>
            </a:endParaRPr>
          </a:p>
          <a:p>
            <a:r>
              <a:rPr lang="fr-FR" sz="1101" b="1" dirty="0" smtClean="0">
                <a:solidFill>
                  <a:prstClr val="black"/>
                </a:solidFill>
              </a:rPr>
              <a:t>2b. Affectation</a:t>
            </a:r>
          </a:p>
          <a:p>
            <a:endParaRPr lang="fr-FR" sz="1101" dirty="0" smtClean="0">
              <a:solidFill>
                <a:prstClr val="black"/>
              </a:solidFill>
            </a:endParaRPr>
          </a:p>
          <a:p>
            <a:pPr marL="228611" indent="-228611">
              <a:buFont typeface="+mj-lt"/>
              <a:buAutoNum type="arabicPeriod"/>
            </a:pPr>
            <a:r>
              <a:rPr lang="fr-FR" sz="1101" dirty="0" smtClean="0">
                <a:solidFill>
                  <a:prstClr val="black"/>
                </a:solidFill>
              </a:rPr>
              <a:t>Le service Scolarité renseigne les informations personnelles et RH de Jean Dupont puis ses attributions dans l’application de Scolarité</a:t>
            </a:r>
          </a:p>
          <a:p>
            <a:pPr marL="685830" lvl="1" indent="-228611">
              <a:buFont typeface="+mj-lt"/>
              <a:buAutoNum type="arabicPeriod"/>
            </a:pPr>
            <a:r>
              <a:rPr lang="fr-FR" sz="1101" dirty="0" smtClean="0">
                <a:solidFill>
                  <a:prstClr val="black"/>
                </a:solidFill>
              </a:rPr>
              <a:t>Jean Dupont est responsable de l’enseignement Statistiques</a:t>
            </a:r>
          </a:p>
          <a:p>
            <a:pPr marL="685830" lvl="1" indent="-228611">
              <a:buFont typeface="+mj-lt"/>
              <a:buAutoNum type="arabicPeriod"/>
            </a:pPr>
            <a:r>
              <a:rPr lang="fr-FR" sz="1101" dirty="0" smtClean="0">
                <a:solidFill>
                  <a:prstClr val="black"/>
                </a:solidFill>
              </a:rPr>
              <a:t>Il est également tuteur de stage</a:t>
            </a:r>
          </a:p>
          <a:p>
            <a:pPr marL="685830" lvl="1" indent="-228611">
              <a:buFont typeface="+mj-lt"/>
              <a:buAutoNum type="arabicPeriod"/>
            </a:pPr>
            <a:r>
              <a:rPr lang="fr-FR" sz="1101" dirty="0" smtClean="0">
                <a:solidFill>
                  <a:prstClr val="black"/>
                </a:solidFill>
              </a:rPr>
              <a:t>Il dispense des cours de formation continue de Statistiques</a:t>
            </a:r>
          </a:p>
          <a:p>
            <a:pPr marL="685830" lvl="1" indent="-228611">
              <a:buFont typeface="+mj-lt"/>
              <a:buAutoNum type="arabicPeriod"/>
            </a:pPr>
            <a:r>
              <a:rPr lang="fr-FR" sz="1101" dirty="0" smtClean="0">
                <a:solidFill>
                  <a:prstClr val="black"/>
                </a:solidFill>
              </a:rPr>
              <a:t>Il valide les candidatures des apprenants</a:t>
            </a:r>
          </a:p>
          <a:p>
            <a:pPr marL="228611" indent="-228611">
              <a:buFont typeface="+mj-lt"/>
              <a:buAutoNum type="arabicPeriod"/>
            </a:pPr>
            <a:r>
              <a:rPr lang="fr-FR" sz="1101" dirty="0" smtClean="0">
                <a:solidFill>
                  <a:prstClr val="black"/>
                </a:solidFill>
              </a:rPr>
              <a:t>En fonction de ses attributions, le service Scolarité constitue l’emploi du temps de Jean Dupont grâce à l’application d’Emplois du temps</a:t>
            </a:r>
          </a:p>
          <a:p>
            <a:pPr marL="228611" indent="-228611">
              <a:buFont typeface="+mj-lt"/>
              <a:buAutoNum type="arabicPeriod"/>
            </a:pPr>
            <a:r>
              <a:rPr lang="fr-FR" sz="1101" dirty="0" smtClean="0">
                <a:solidFill>
                  <a:prstClr val="black"/>
                </a:solidFill>
              </a:rPr>
              <a:t>Le service Scolarité ouvre à Jean Dupont des accès sur le LMS afin qu’il puisse par exemple déposer des documents pour son enseignement</a:t>
            </a:r>
          </a:p>
          <a:p>
            <a:pPr marL="228611" indent="-228611">
              <a:buFont typeface="+mj-lt"/>
              <a:buAutoNum type="arabicPeriod"/>
            </a:pPr>
            <a:r>
              <a:rPr lang="fr-FR" sz="1101" dirty="0" smtClean="0">
                <a:solidFill>
                  <a:prstClr val="black"/>
                </a:solidFill>
              </a:rPr>
              <a:t>Afin de permettre à Jean Dupont de saisir les notes des apprenants, le service Scolarité renseigne dans l’application de Scolarité son identifiant RH ou Annuaire pour ouvrir ses droits dans le module de saisie de notes</a:t>
            </a:r>
          </a:p>
          <a:p>
            <a:pPr marL="228611" indent="-228611">
              <a:buFont typeface="+mj-lt"/>
              <a:buAutoNum type="arabicPeriod"/>
            </a:pPr>
            <a:r>
              <a:rPr lang="fr-FR" sz="1101" dirty="0" smtClean="0">
                <a:solidFill>
                  <a:prstClr val="black"/>
                </a:solidFill>
              </a:rPr>
              <a:t>En parallèle, le service Recherche créé un compte a Jean Dupont dans l’application de Suivi du temps de recherche</a:t>
            </a:r>
          </a:p>
          <a:p>
            <a:pPr marL="228611" indent="-228611">
              <a:buFont typeface="+mj-lt"/>
              <a:buAutoNum type="arabicPeriod"/>
            </a:pPr>
            <a:endParaRPr lang="fr-FR" sz="1101" dirty="0" smtClean="0">
              <a:solidFill>
                <a:prstClr val="black"/>
              </a:solidFill>
            </a:endParaRPr>
          </a:p>
          <a:p>
            <a:r>
              <a:rPr lang="fr-FR" sz="1101" b="1" dirty="0" smtClean="0">
                <a:solidFill>
                  <a:srgbClr val="411051"/>
                </a:solidFill>
              </a:rPr>
              <a:t>Remarque : ces opérations peuvent être réalisées avant ou en même temps que la validation du dossier RH de Jean Dupont, notamment la préparation de l’emploi du temps.</a:t>
            </a:r>
            <a:endParaRPr lang="fr-FR" sz="1101" dirty="0" smtClean="0">
              <a:solidFill>
                <a:srgbClr val="411051"/>
              </a:solidFill>
            </a:endParaRPr>
          </a:p>
          <a:p>
            <a:endParaRPr lang="fr-FR" sz="1101" dirty="0" smtClean="0">
              <a:solidFill>
                <a:prstClr val="black"/>
              </a:solidFill>
            </a:endParaRPr>
          </a:p>
          <a:p>
            <a:r>
              <a:rPr lang="fr-FR" sz="1101" b="1" dirty="0" smtClean="0">
                <a:solidFill>
                  <a:prstClr val="black"/>
                </a:solidFill>
              </a:rPr>
              <a:t>3. Vie quotidienne</a:t>
            </a:r>
          </a:p>
          <a:p>
            <a:endParaRPr lang="fr-FR" sz="1101" dirty="0" smtClean="0">
              <a:solidFill>
                <a:prstClr val="black"/>
              </a:solidFill>
            </a:endParaRPr>
          </a:p>
          <a:p>
            <a:pPr marL="228611" indent="-228611">
              <a:buFont typeface="+mj-lt"/>
              <a:buAutoNum type="arabicPeriod"/>
            </a:pPr>
            <a:r>
              <a:rPr lang="fr-FR" sz="1101" dirty="0" smtClean="0">
                <a:solidFill>
                  <a:prstClr val="black"/>
                </a:solidFill>
              </a:rPr>
              <a:t>Jean Dupont a du partir en mission et a des notes de frais, il contacte le service Finances pour se les faire rembourser : le service Finances renseigne Jean Dupont dans l’application de Finances afin de prendre en compte ses notes de frais et en faire le suivi</a:t>
            </a:r>
          </a:p>
          <a:p>
            <a:pPr marL="228611" indent="-228611">
              <a:buFont typeface="+mj-lt"/>
              <a:buAutoNum type="arabicPeriod"/>
            </a:pPr>
            <a:r>
              <a:rPr lang="fr-FR" sz="1101" dirty="0" smtClean="0">
                <a:solidFill>
                  <a:prstClr val="black"/>
                </a:solidFill>
              </a:rPr>
              <a:t>Jean Dupont souhaite s’inscrire à la bibliothèque de l’université : le service Bibliothèque inscrit Jean Dupont en tant que Lecteur dans l’application Bibliothèque</a:t>
            </a:r>
          </a:p>
        </p:txBody>
      </p:sp>
      <p:sp>
        <p:nvSpPr>
          <p:cNvPr id="4" name="Espace réservé du numéro de diapositive 3"/>
          <p:cNvSpPr>
            <a:spLocks noGrp="1"/>
          </p:cNvSpPr>
          <p:nvPr>
            <p:ph type="sldNum" sz="quarter" idx="10"/>
          </p:nvPr>
        </p:nvSpPr>
        <p:spPr/>
        <p:txBody>
          <a:bodyPr/>
          <a:lstStyle/>
          <a:p>
            <a:fld id="{EDA45B6E-3697-4F43-B5A6-C56D30A807AA}" type="slidenum">
              <a:rPr lang="fr-FR" smtClean="0">
                <a:solidFill>
                  <a:prstClr val="black"/>
                </a:solidFill>
              </a:rPr>
              <a:pPr/>
              <a:t>3</a:t>
            </a:fld>
            <a:endParaRPr lang="fr-FR">
              <a:solidFill>
                <a:prstClr val="black"/>
              </a:solidFill>
            </a:endParaRPr>
          </a:p>
        </p:txBody>
      </p:sp>
    </p:spTree>
    <p:extLst>
      <p:ext uri="{BB962C8B-B14F-4D97-AF65-F5344CB8AC3E}">
        <p14:creationId xmlns:p14="http://schemas.microsoft.com/office/powerpoint/2010/main" val="1240954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55000" lnSpcReduction="20000"/>
          </a:bodyPr>
          <a:lstStyle/>
          <a:p>
            <a:r>
              <a:rPr lang="fr-FR" sz="1601" b="1" dirty="0" smtClean="0">
                <a:solidFill>
                  <a:srgbClr val="50047E"/>
                </a:solidFill>
              </a:rPr>
              <a:t>PROCESSUS</a:t>
            </a:r>
            <a:endParaRPr lang="fr-FR" sz="1101" b="1" dirty="0" smtClean="0">
              <a:solidFill>
                <a:srgbClr val="50047E"/>
              </a:solidFill>
            </a:endParaRPr>
          </a:p>
          <a:p>
            <a:endParaRPr lang="fr-FR" sz="1101" b="1" dirty="0">
              <a:solidFill>
                <a:prstClr val="black"/>
              </a:solidFill>
            </a:endParaRPr>
          </a:p>
          <a:p>
            <a:r>
              <a:rPr lang="fr-FR" sz="1101" b="1" dirty="0">
                <a:solidFill>
                  <a:prstClr val="black"/>
                </a:solidFill>
              </a:rPr>
              <a:t>1. Candidature</a:t>
            </a:r>
          </a:p>
          <a:p>
            <a:pPr marL="228611" indent="-228611">
              <a:buFont typeface="+mj-lt"/>
              <a:buAutoNum type="arabicPeriod"/>
            </a:pPr>
            <a:endParaRPr lang="fr-FR" sz="1101" dirty="0">
              <a:solidFill>
                <a:prstClr val="black"/>
              </a:solidFill>
            </a:endParaRPr>
          </a:p>
          <a:p>
            <a:pPr marL="228611" indent="-228611">
              <a:buFont typeface="+mj-lt"/>
              <a:buAutoNum type="arabicPeriod"/>
            </a:pPr>
            <a:r>
              <a:rPr lang="fr-FR" sz="1101" dirty="0">
                <a:solidFill>
                  <a:prstClr val="black"/>
                </a:solidFill>
              </a:rPr>
              <a:t>La composante « UFR Mathématiques » publie une annonce : l’établissement recherche un nouvel enseignant-chercheur pour prendre la responsabilité du module Statistiques</a:t>
            </a:r>
          </a:p>
          <a:p>
            <a:pPr marL="228611" indent="-228611">
              <a:buFont typeface="+mj-lt"/>
              <a:buAutoNum type="arabicPeriod"/>
            </a:pPr>
            <a:r>
              <a:rPr lang="fr-FR" sz="1101" dirty="0">
                <a:solidFill>
                  <a:prstClr val="black"/>
                </a:solidFill>
              </a:rPr>
              <a:t>L’enseignant-chercheur Jean Dupont pose sa candidature</a:t>
            </a:r>
          </a:p>
          <a:p>
            <a:pPr marL="228611" indent="-228611">
              <a:buFont typeface="+mj-lt"/>
              <a:buAutoNum type="arabicPeriod"/>
            </a:pPr>
            <a:r>
              <a:rPr lang="fr-FR" sz="1101" dirty="0">
                <a:solidFill>
                  <a:prstClr val="black"/>
                </a:solidFill>
              </a:rPr>
              <a:t>La composante est intéressée par le profil de Jean Dupont et souhaite le recruter. Elle informe le service RH qui prend en charge les aspects administratifs</a:t>
            </a:r>
          </a:p>
          <a:p>
            <a:pPr marL="228611" indent="-228611">
              <a:buFont typeface="+mj-lt"/>
              <a:buAutoNum type="arabicPeriod"/>
            </a:pPr>
            <a:r>
              <a:rPr lang="fr-FR" sz="1101" dirty="0">
                <a:solidFill>
                  <a:prstClr val="black"/>
                </a:solidFill>
              </a:rPr>
              <a:t>Jean Dupont est recruté : la composante informe le service Scolarité pour qu’il soit pris en compte lors de la préparation des emplois du temps</a:t>
            </a:r>
          </a:p>
          <a:p>
            <a:endParaRPr lang="fr-FR" sz="1101" dirty="0">
              <a:solidFill>
                <a:prstClr val="black"/>
              </a:solidFill>
            </a:endParaRPr>
          </a:p>
          <a:p>
            <a:r>
              <a:rPr lang="fr-FR" sz="1101" b="1" dirty="0">
                <a:solidFill>
                  <a:prstClr val="black"/>
                </a:solidFill>
              </a:rPr>
              <a:t>2. Constitution du dossier RH</a:t>
            </a:r>
          </a:p>
          <a:p>
            <a:endParaRPr lang="fr-FR" sz="1101" dirty="0">
              <a:solidFill>
                <a:prstClr val="black"/>
              </a:solidFill>
            </a:endParaRPr>
          </a:p>
          <a:p>
            <a:pPr marL="228611" indent="-228611">
              <a:buFont typeface="+mj-lt"/>
              <a:buAutoNum type="arabicPeriod"/>
            </a:pPr>
            <a:r>
              <a:rPr lang="fr-FR" sz="1101" dirty="0">
                <a:solidFill>
                  <a:prstClr val="black"/>
                </a:solidFill>
              </a:rPr>
              <a:t>Le service RH demande à Jean Dupont les justificatifs nécessaires à la finalisation de son dossier RH</a:t>
            </a:r>
          </a:p>
          <a:p>
            <a:pPr marL="228611" indent="-228611">
              <a:buFont typeface="+mj-lt"/>
              <a:buAutoNum type="arabicPeriod"/>
            </a:pPr>
            <a:r>
              <a:rPr lang="fr-FR" sz="1101" dirty="0">
                <a:solidFill>
                  <a:prstClr val="black"/>
                </a:solidFill>
              </a:rPr>
              <a:t>Jean Dupont communique les justificatifs au service RH : son dossier peut être validé</a:t>
            </a:r>
          </a:p>
          <a:p>
            <a:pPr marL="228611" indent="-228611">
              <a:buFont typeface="+mj-lt"/>
              <a:buAutoNum type="arabicPeriod"/>
            </a:pPr>
            <a:r>
              <a:rPr lang="fr-FR" sz="1101" dirty="0">
                <a:solidFill>
                  <a:prstClr val="black"/>
                </a:solidFill>
              </a:rPr>
              <a:t>Le service RH valide le dossier de Jean Dupont</a:t>
            </a:r>
          </a:p>
          <a:p>
            <a:pPr marL="228611" indent="-228611">
              <a:buFont typeface="+mj-lt"/>
              <a:buAutoNum type="arabicPeriod"/>
            </a:pPr>
            <a:r>
              <a:rPr lang="fr-FR" sz="1101" dirty="0" smtClean="0">
                <a:solidFill>
                  <a:srgbClr val="ED1B7A"/>
                </a:solidFill>
              </a:rPr>
              <a:t>Les informations de Jean Dupont sont automatiquement transmise à SINAPS</a:t>
            </a:r>
          </a:p>
          <a:p>
            <a:pPr marL="228611" indent="-228611">
              <a:buFont typeface="+mj-lt"/>
              <a:buAutoNum type="arabicPeriod"/>
            </a:pPr>
            <a:r>
              <a:rPr lang="fr-FR" sz="1101" dirty="0" smtClean="0">
                <a:solidFill>
                  <a:srgbClr val="ED1B7A"/>
                </a:solidFill>
              </a:rPr>
              <a:t>Les informations de Jean Dupont sont ensuite automatiquement diffusées aux applications du service RH</a:t>
            </a:r>
            <a:r>
              <a:rPr lang="fr-FR" sz="1101" dirty="0">
                <a:solidFill>
                  <a:prstClr val="black"/>
                </a:solidFill>
              </a:rPr>
              <a:t> :</a:t>
            </a:r>
          </a:p>
          <a:p>
            <a:pPr marL="685830" lvl="1" indent="-228611">
              <a:buFont typeface="+mj-lt"/>
              <a:buAutoNum type="arabicPeriod"/>
            </a:pPr>
            <a:r>
              <a:rPr lang="fr-FR" sz="1101" dirty="0">
                <a:solidFill>
                  <a:prstClr val="black"/>
                </a:solidFill>
              </a:rPr>
              <a:t>Application de Carte multi-services, pour générer sa carte lui donnant accès aux différents services de l’établissement</a:t>
            </a:r>
          </a:p>
          <a:p>
            <a:pPr marL="685830" lvl="1" indent="-228611">
              <a:buFont typeface="+mj-lt"/>
              <a:buAutoNum type="arabicPeriod"/>
            </a:pPr>
            <a:r>
              <a:rPr lang="fr-FR" sz="1101" dirty="0">
                <a:solidFill>
                  <a:prstClr val="black"/>
                </a:solidFill>
              </a:rPr>
              <a:t>Application de Gestion de la formation, pour suivre les formations suivies par Jean Dupont</a:t>
            </a:r>
          </a:p>
          <a:p>
            <a:pPr marL="685830" lvl="1" indent="-228611">
              <a:buFont typeface="+mj-lt"/>
              <a:buAutoNum type="arabicPeriod"/>
            </a:pPr>
            <a:r>
              <a:rPr lang="fr-FR" sz="1101" dirty="0">
                <a:solidFill>
                  <a:prstClr val="black"/>
                </a:solidFill>
              </a:rPr>
              <a:t>Application de Gestion des services enseignants, pour permettre à Jean Dupont de saisir son temps d’enseignement et l’établissement de suivre et comptabiliser ses services</a:t>
            </a:r>
          </a:p>
          <a:p>
            <a:pPr marL="228611" indent="-228611">
              <a:buFont typeface="+mj-lt"/>
              <a:buAutoNum type="arabicPeriod"/>
            </a:pPr>
            <a:r>
              <a:rPr lang="fr-FR" sz="1101" dirty="0">
                <a:solidFill>
                  <a:prstClr val="black"/>
                </a:solidFill>
              </a:rPr>
              <a:t>Un compte dans l’annuaire de l’établissement est automatiquement créé pour Jean Dupont</a:t>
            </a:r>
          </a:p>
          <a:p>
            <a:pPr marL="685830" lvl="1" indent="-228611">
              <a:buFont typeface="+mj-lt"/>
              <a:buAutoNum type="arabicPeriod"/>
            </a:pPr>
            <a:endParaRPr lang="fr-FR" sz="1101" dirty="0">
              <a:solidFill>
                <a:prstClr val="black"/>
              </a:solidFill>
            </a:endParaRPr>
          </a:p>
          <a:p>
            <a:r>
              <a:rPr lang="fr-FR" sz="1101" b="1" dirty="0">
                <a:solidFill>
                  <a:prstClr val="black"/>
                </a:solidFill>
              </a:rPr>
              <a:t>3. Affectation</a:t>
            </a:r>
          </a:p>
          <a:p>
            <a:endParaRPr lang="fr-FR" sz="1101" dirty="0">
              <a:solidFill>
                <a:prstClr val="black"/>
              </a:solidFill>
            </a:endParaRPr>
          </a:p>
          <a:p>
            <a:pPr marL="228611" indent="-228611">
              <a:buFont typeface="+mj-lt"/>
              <a:buAutoNum type="arabicPeriod"/>
            </a:pPr>
            <a:r>
              <a:rPr lang="fr-FR" sz="1101" dirty="0">
                <a:solidFill>
                  <a:prstClr val="black"/>
                </a:solidFill>
              </a:rPr>
              <a:t>Le service Scolarité </a:t>
            </a:r>
            <a:r>
              <a:rPr lang="fr-FR" sz="1101" dirty="0" smtClean="0">
                <a:solidFill>
                  <a:srgbClr val="ED1B7A"/>
                </a:solidFill>
              </a:rPr>
              <a:t>directement</a:t>
            </a:r>
            <a:r>
              <a:rPr lang="fr-FR" sz="1101" dirty="0">
                <a:solidFill>
                  <a:prstClr val="black"/>
                </a:solidFill>
              </a:rPr>
              <a:t> les attributions de Jean Dupont dans l’application de Scolarité</a:t>
            </a:r>
          </a:p>
          <a:p>
            <a:pPr marL="685830" lvl="1" indent="-228611">
              <a:buFont typeface="+mj-lt"/>
              <a:buAutoNum type="arabicPeriod"/>
            </a:pPr>
            <a:r>
              <a:rPr lang="fr-FR" sz="1101" dirty="0">
                <a:solidFill>
                  <a:prstClr val="black"/>
                </a:solidFill>
              </a:rPr>
              <a:t>Jean Dupont est responsable de l’enseignement Statistiques</a:t>
            </a:r>
          </a:p>
          <a:p>
            <a:pPr marL="685830" lvl="1" indent="-228611">
              <a:buFont typeface="+mj-lt"/>
              <a:buAutoNum type="arabicPeriod"/>
            </a:pPr>
            <a:r>
              <a:rPr lang="fr-FR" sz="1101" dirty="0">
                <a:solidFill>
                  <a:prstClr val="black"/>
                </a:solidFill>
              </a:rPr>
              <a:t>Il est également tuteur de stage</a:t>
            </a:r>
          </a:p>
          <a:p>
            <a:pPr marL="685830" lvl="1" indent="-228611">
              <a:buFont typeface="+mj-lt"/>
              <a:buAutoNum type="arabicPeriod"/>
            </a:pPr>
            <a:r>
              <a:rPr lang="fr-FR" sz="1101" dirty="0">
                <a:solidFill>
                  <a:prstClr val="black"/>
                </a:solidFill>
              </a:rPr>
              <a:t>Il dispense des cours de formation continue de Statistiques</a:t>
            </a:r>
          </a:p>
          <a:p>
            <a:pPr marL="685830" lvl="1" indent="-228611">
              <a:buFont typeface="+mj-lt"/>
              <a:buAutoNum type="arabicPeriod"/>
            </a:pPr>
            <a:r>
              <a:rPr lang="fr-FR" sz="1101" dirty="0">
                <a:solidFill>
                  <a:prstClr val="black"/>
                </a:solidFill>
              </a:rPr>
              <a:t>Il valide les candidatures des apprenants</a:t>
            </a:r>
          </a:p>
          <a:p>
            <a:pPr marL="228611" indent="-228611">
              <a:buFont typeface="+mj-lt"/>
              <a:buAutoNum type="arabicPeriod"/>
            </a:pPr>
            <a:r>
              <a:rPr lang="fr-FR" sz="1101" dirty="0">
                <a:solidFill>
                  <a:prstClr val="black"/>
                </a:solidFill>
              </a:rPr>
              <a:t>En fonction de ses attributions, le service Scolarité constitue </a:t>
            </a:r>
            <a:r>
              <a:rPr lang="fr-FR" sz="1101" dirty="0" smtClean="0">
                <a:solidFill>
                  <a:srgbClr val="ED1B7A"/>
                </a:solidFill>
              </a:rPr>
              <a:t>directement</a:t>
            </a:r>
            <a:r>
              <a:rPr lang="fr-FR" sz="1101" dirty="0">
                <a:solidFill>
                  <a:prstClr val="black"/>
                </a:solidFill>
              </a:rPr>
              <a:t> l’emploi du temps de Jean Dupont grâce à l’application d’Emplois du temps</a:t>
            </a:r>
          </a:p>
          <a:p>
            <a:pPr marL="228611" indent="-228611">
              <a:buFont typeface="+mj-lt"/>
              <a:buAutoNum type="arabicPeriod"/>
            </a:pPr>
            <a:r>
              <a:rPr lang="fr-FR" sz="1101" dirty="0">
                <a:solidFill>
                  <a:prstClr val="black"/>
                </a:solidFill>
              </a:rPr>
              <a:t>Le service Scolarité ouvre </a:t>
            </a:r>
            <a:r>
              <a:rPr lang="fr-FR" sz="1101" dirty="0" smtClean="0">
                <a:solidFill>
                  <a:srgbClr val="ED1B7A"/>
                </a:solidFill>
              </a:rPr>
              <a:t>directement</a:t>
            </a:r>
            <a:r>
              <a:rPr lang="fr-FR" sz="1101" dirty="0">
                <a:solidFill>
                  <a:prstClr val="black"/>
                </a:solidFill>
              </a:rPr>
              <a:t> à Jean Dupont des accès sur le LMS afin qu’il puisse par exemple déposer des documents pour son enseignement</a:t>
            </a:r>
          </a:p>
          <a:p>
            <a:pPr marL="228611" indent="-228611">
              <a:buFont typeface="+mj-lt"/>
              <a:buAutoNum type="arabicPeriod"/>
            </a:pPr>
            <a:r>
              <a:rPr lang="fr-FR" sz="1101" dirty="0">
                <a:solidFill>
                  <a:prstClr val="black"/>
                </a:solidFill>
              </a:rPr>
              <a:t>Afin de permettre à Jean Dupont de saisir les notes des apprenants, </a:t>
            </a:r>
            <a:r>
              <a:rPr lang="fr-FR" sz="1101" dirty="0" smtClean="0">
                <a:solidFill>
                  <a:srgbClr val="ED1B7A"/>
                </a:solidFill>
              </a:rPr>
              <a:t>l’identifiant RH ou Annuaire est automatiquement mis à jour depuis SINAPS dans l’application de Scolarité </a:t>
            </a:r>
            <a:r>
              <a:rPr lang="fr-FR" sz="1101" dirty="0">
                <a:solidFill>
                  <a:prstClr val="black"/>
                </a:solidFill>
              </a:rPr>
              <a:t>pour ouvrir ses droits dans le module de saisie de notes</a:t>
            </a:r>
          </a:p>
          <a:p>
            <a:pPr marL="228611" indent="-228611">
              <a:buFont typeface="+mj-lt"/>
              <a:buAutoNum type="arabicPeriod"/>
            </a:pPr>
            <a:r>
              <a:rPr lang="fr-FR" sz="1101" dirty="0">
                <a:solidFill>
                  <a:prstClr val="black"/>
                </a:solidFill>
              </a:rPr>
              <a:t>En parallèle, le service Recherche créé un compte a Jean Dupont dans l’application de Suivi du temps de recherche </a:t>
            </a:r>
            <a:r>
              <a:rPr lang="fr-FR" sz="1101" dirty="0" smtClean="0">
                <a:solidFill>
                  <a:srgbClr val="ED1B7A"/>
                </a:solidFill>
              </a:rPr>
              <a:t>en utilisant la recherche dans SINAPS depuis l’application métier et en déclenchant sa diffusion</a:t>
            </a:r>
          </a:p>
          <a:p>
            <a:endParaRPr lang="fr-FR" sz="1101" dirty="0">
              <a:solidFill>
                <a:prstClr val="black"/>
              </a:solidFill>
            </a:endParaRPr>
          </a:p>
          <a:p>
            <a:r>
              <a:rPr lang="fr-FR" sz="1101" b="1" dirty="0">
                <a:solidFill>
                  <a:prstClr val="black"/>
                </a:solidFill>
              </a:rPr>
              <a:t>4. Vie quotidienne</a:t>
            </a:r>
          </a:p>
          <a:p>
            <a:endParaRPr lang="fr-FR" sz="1101" dirty="0">
              <a:solidFill>
                <a:prstClr val="black"/>
              </a:solidFill>
            </a:endParaRPr>
          </a:p>
          <a:p>
            <a:pPr marL="228611" indent="-228611">
              <a:buFont typeface="+mj-lt"/>
              <a:buAutoNum type="arabicPeriod"/>
            </a:pPr>
            <a:r>
              <a:rPr lang="fr-FR" sz="1101" dirty="0">
                <a:solidFill>
                  <a:prstClr val="black"/>
                </a:solidFill>
              </a:rPr>
              <a:t>Jean Dupont a du partir en mission et a des notes de frais, il contacte le service Finances pour se les faire rembourser : </a:t>
            </a:r>
            <a:r>
              <a:rPr lang="fr-FR" sz="1101" dirty="0" smtClean="0">
                <a:solidFill>
                  <a:srgbClr val="ED1B7A"/>
                </a:solidFill>
              </a:rPr>
              <a:t>le service Finances prend en compte directement les notes de frais de Jean Dupont dans l’application Finances</a:t>
            </a:r>
          </a:p>
          <a:p>
            <a:pPr marL="228611" indent="-228611">
              <a:buFont typeface="+mj-lt"/>
              <a:buAutoNum type="arabicPeriod"/>
            </a:pPr>
            <a:r>
              <a:rPr lang="fr-FR" sz="1101" dirty="0">
                <a:solidFill>
                  <a:prstClr val="black"/>
                </a:solidFill>
              </a:rPr>
              <a:t>Jean Dupont souhaite s’inscrire à la bibliothèque de l’université : le service Bibliothèque </a:t>
            </a:r>
            <a:r>
              <a:rPr lang="fr-FR" sz="1101" dirty="0" smtClean="0">
                <a:solidFill>
                  <a:srgbClr val="ED1B7A"/>
                </a:solidFill>
              </a:rPr>
              <a:t>lance une recherche dans SINAPS de Jean Dupont depuis l’application et déclenche sa diffusion. Il peut ensuite l’inscrire en tant que Lecteur. Le rôle de Lecteur bibliothèque est automatiquement transmis à SINAPS.</a:t>
            </a:r>
          </a:p>
          <a:p>
            <a:pPr marL="228611" indent="-228611">
              <a:buFont typeface="+mj-lt"/>
              <a:buAutoNum type="arabicPeriod"/>
            </a:pPr>
            <a:r>
              <a:rPr lang="fr-FR" sz="1101" dirty="0" smtClean="0">
                <a:solidFill>
                  <a:srgbClr val="ED1B7A"/>
                </a:solidFill>
              </a:rPr>
              <a:t>Jean Dupont est membre de jury de thèse : le service Scolarité renseigne cette attribution dans l’application qui informe automatiquement SINAPS de ce nouveau rôle.</a:t>
            </a:r>
            <a:endParaRPr lang="fr-FR" sz="1101" dirty="0">
              <a:solidFill>
                <a:prstClr val="black"/>
              </a:solidFill>
            </a:endParaRPr>
          </a:p>
          <a:p>
            <a:endParaRPr lang="fr-FR" dirty="0"/>
          </a:p>
        </p:txBody>
      </p:sp>
      <p:sp>
        <p:nvSpPr>
          <p:cNvPr id="4" name="Espace réservé du numéro de diapositive 3"/>
          <p:cNvSpPr>
            <a:spLocks noGrp="1"/>
          </p:cNvSpPr>
          <p:nvPr>
            <p:ph type="sldNum" sz="quarter" idx="10"/>
          </p:nvPr>
        </p:nvSpPr>
        <p:spPr/>
        <p:txBody>
          <a:bodyPr/>
          <a:lstStyle/>
          <a:p>
            <a:fld id="{EDA45B6E-3697-4F43-B5A6-C56D30A807AA}" type="slidenum">
              <a:rPr lang="fr-FR" smtClean="0">
                <a:solidFill>
                  <a:prstClr val="black"/>
                </a:solidFill>
              </a:rPr>
              <a:pPr/>
              <a:t>4</a:t>
            </a:fld>
            <a:endParaRPr lang="fr-FR">
              <a:solidFill>
                <a:prstClr val="black"/>
              </a:solidFill>
            </a:endParaRPr>
          </a:p>
        </p:txBody>
      </p:sp>
    </p:spTree>
    <p:extLst>
      <p:ext uri="{BB962C8B-B14F-4D97-AF65-F5344CB8AC3E}">
        <p14:creationId xmlns:p14="http://schemas.microsoft.com/office/powerpoint/2010/main" val="2661181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DA45B6E-3697-4F43-B5A6-C56D30A807AA}" type="slidenum">
              <a:rPr lang="fr-FR" smtClean="0">
                <a:solidFill>
                  <a:prstClr val="black"/>
                </a:solidFill>
              </a:rPr>
              <a:pPr/>
              <a:t>5</a:t>
            </a:fld>
            <a:endParaRPr lang="fr-FR">
              <a:solidFill>
                <a:prstClr val="black"/>
              </a:solidFill>
            </a:endParaRPr>
          </a:p>
        </p:txBody>
      </p:sp>
    </p:spTree>
    <p:extLst>
      <p:ext uri="{BB962C8B-B14F-4D97-AF65-F5344CB8AC3E}">
        <p14:creationId xmlns:p14="http://schemas.microsoft.com/office/powerpoint/2010/main" val="22861974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685800" y="2789390"/>
            <a:ext cx="7772400" cy="1028792"/>
          </a:xfrm>
          <a:prstGeom prst="rect">
            <a:avLst/>
          </a:prstGeom>
        </p:spPr>
        <p:txBody>
          <a:bodyPr>
            <a:normAutofit/>
          </a:bodyPr>
          <a:lstStyle>
            <a:lvl1pPr>
              <a:defRPr sz="2800" b="0" i="0" spc="300" baseline="0">
                <a:solidFill>
                  <a:srgbClr val="30083E"/>
                </a:solidFill>
                <a:latin typeface="Titillium WebSemiBold"/>
                <a:cs typeface="Titillium WebSemiBold"/>
              </a:defRPr>
            </a:lvl1pPr>
          </a:lstStyle>
          <a:p>
            <a:r>
              <a:rPr lang="fr-FR" dirty="0" smtClean="0"/>
              <a:t>Cliquez pour ajouter un super titre</a:t>
            </a:r>
            <a:br>
              <a:rPr lang="fr-FR" dirty="0" smtClean="0"/>
            </a:br>
            <a:r>
              <a:rPr lang="fr-FR" dirty="0" smtClean="0"/>
              <a:t>sur une ou deux lignes </a:t>
            </a:r>
            <a:br>
              <a:rPr lang="fr-FR" dirty="0" smtClean="0"/>
            </a:br>
            <a:r>
              <a:rPr lang="fr-FR" dirty="0" smtClean="0"/>
              <a:t>—</a:t>
            </a:r>
            <a:endParaRPr lang="fr-FR" dirty="0"/>
          </a:p>
        </p:txBody>
      </p:sp>
      <p:sp>
        <p:nvSpPr>
          <p:cNvPr id="3" name="Sous-titre 2"/>
          <p:cNvSpPr>
            <a:spLocks noGrp="1"/>
          </p:cNvSpPr>
          <p:nvPr>
            <p:ph type="subTitle" idx="1" hasCustomPrompt="1"/>
          </p:nvPr>
        </p:nvSpPr>
        <p:spPr>
          <a:xfrm>
            <a:off x="1371600" y="4091934"/>
            <a:ext cx="6400800" cy="1752600"/>
          </a:xfrm>
        </p:spPr>
        <p:txBody>
          <a:bodyPr>
            <a:normAutofit/>
          </a:bodyPr>
          <a:lstStyle>
            <a:lvl1pPr marL="0" indent="0" algn="ctr">
              <a:buNone/>
              <a:defRPr sz="2000" b="0" i="0" spc="200" baseline="0">
                <a:solidFill>
                  <a:schemeClr val="tx1">
                    <a:tint val="75000"/>
                  </a:schemeClr>
                </a:solidFill>
                <a:latin typeface="Titillium WebLight Italic"/>
                <a:cs typeface="Titillium WebLight Italic"/>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ajouter</a:t>
            </a:r>
          </a:p>
          <a:p>
            <a:r>
              <a:rPr lang="fr-FR" dirty="0" smtClean="0"/>
              <a:t>un sous titre !</a:t>
            </a:r>
            <a:endParaRPr lang="fr-FR" dirty="0"/>
          </a:p>
        </p:txBody>
      </p:sp>
    </p:spTree>
    <p:extLst>
      <p:ext uri="{BB962C8B-B14F-4D97-AF65-F5344CB8AC3E}">
        <p14:creationId xmlns:p14="http://schemas.microsoft.com/office/powerpoint/2010/main" val="518508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tête de sec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11" name="Sous-titre 2"/>
          <p:cNvSpPr>
            <a:spLocks noGrp="1"/>
          </p:cNvSpPr>
          <p:nvPr>
            <p:ph type="subTitle" idx="1" hasCustomPrompt="1"/>
          </p:nvPr>
        </p:nvSpPr>
        <p:spPr>
          <a:xfrm>
            <a:off x="2104706" y="3810073"/>
            <a:ext cx="6458894" cy="2543102"/>
          </a:xfrm>
        </p:spPr>
        <p:txBody>
          <a:bodyPr>
            <a:normAutofit/>
          </a:bodyPr>
          <a:lstStyle>
            <a:lvl1pPr marL="0" indent="0" algn="l">
              <a:buNone/>
              <a:defRPr sz="2000" b="0" i="0" spc="200" baseline="0">
                <a:solidFill>
                  <a:schemeClr val="tx1">
                    <a:tint val="75000"/>
                  </a:schemeClr>
                </a:solidFill>
                <a:latin typeface="Titillium WebLight Italic"/>
                <a:cs typeface="Titillium WebLight Italic"/>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ajouter du texte</a:t>
            </a:r>
            <a:endParaRPr lang="fr-FR" dirty="0"/>
          </a:p>
        </p:txBody>
      </p:sp>
      <p:sp>
        <p:nvSpPr>
          <p:cNvPr id="12" name="Titre 1"/>
          <p:cNvSpPr>
            <a:spLocks noGrp="1"/>
          </p:cNvSpPr>
          <p:nvPr>
            <p:ph type="title"/>
          </p:nvPr>
        </p:nvSpPr>
        <p:spPr>
          <a:xfrm>
            <a:off x="2111913" y="2652078"/>
            <a:ext cx="6460327" cy="1143000"/>
          </a:xfrm>
          <a:prstGeom prst="rect">
            <a:avLst/>
          </a:prstGeom>
        </p:spPr>
        <p:txBody>
          <a:bodyPr vert="horz">
            <a:normAutofit/>
          </a:bodyPr>
          <a:lstStyle>
            <a:lvl1pPr algn="l">
              <a:defRPr sz="2800" b="0" i="0" spc="300">
                <a:solidFill>
                  <a:srgbClr val="30083E"/>
                </a:solidFill>
                <a:latin typeface="Titillium WebSemiBold"/>
                <a:cs typeface="Titillium WebSemiBold"/>
              </a:defRPr>
            </a:lvl1pPr>
          </a:lstStyle>
          <a:p>
            <a:r>
              <a:rPr lang="fr-FR" smtClean="0"/>
              <a:t>Cliquez et modifiez le titre</a:t>
            </a:r>
            <a:endParaRPr lang="fr-FR" dirty="0"/>
          </a:p>
        </p:txBody>
      </p:sp>
      <p:sp>
        <p:nvSpPr>
          <p:cNvPr id="3" name="Espace réservé du texte 2"/>
          <p:cNvSpPr>
            <a:spLocks noGrp="1"/>
          </p:cNvSpPr>
          <p:nvPr>
            <p:ph type="body" sz="quarter" idx="10" hasCustomPrompt="1"/>
          </p:nvPr>
        </p:nvSpPr>
        <p:spPr>
          <a:xfrm>
            <a:off x="2117023" y="1665604"/>
            <a:ext cx="2273300" cy="793115"/>
          </a:xfrm>
        </p:spPr>
        <p:txBody>
          <a:bodyPr>
            <a:normAutofit/>
          </a:bodyPr>
          <a:lstStyle>
            <a:lvl1pPr marL="0" indent="0">
              <a:buNone/>
              <a:defRPr sz="1400">
                <a:solidFill>
                  <a:srgbClr val="30083E"/>
                </a:solidFill>
              </a:defRPr>
            </a:lvl1pPr>
          </a:lstStyle>
          <a:p>
            <a:pPr lvl="0"/>
            <a:r>
              <a:rPr lang="fr-FR" dirty="0" smtClean="0"/>
              <a:t>PARTIE 1</a:t>
            </a:r>
          </a:p>
          <a:p>
            <a:pPr lvl="0"/>
            <a:endParaRPr lang="fr-FR" dirty="0" smtClean="0"/>
          </a:p>
          <a:p>
            <a:pPr lvl="0"/>
            <a:r>
              <a:rPr lang="fr-FR" dirty="0" smtClean="0"/>
              <a:t>—</a:t>
            </a:r>
            <a:endParaRPr lang="fr-FR" dirty="0"/>
          </a:p>
        </p:txBody>
      </p:sp>
      <p:sp>
        <p:nvSpPr>
          <p:cNvPr id="5" name="Espace réservé du numéro de diapositive 4"/>
          <p:cNvSpPr>
            <a:spLocks noGrp="1"/>
          </p:cNvSpPr>
          <p:nvPr>
            <p:ph type="sldNum" sz="quarter" idx="4"/>
          </p:nvPr>
        </p:nvSpPr>
        <p:spPr>
          <a:xfrm>
            <a:off x="7238078" y="6179617"/>
            <a:ext cx="1603005" cy="301756"/>
          </a:xfrm>
          <a:prstGeom prst="rect">
            <a:avLst/>
          </a:prstGeom>
        </p:spPr>
        <p:txBody>
          <a:bodyPr vert="horz" lIns="91440" tIns="45720" rIns="91440" bIns="45720" rtlCol="0" anchor="ctr"/>
          <a:lstStyle>
            <a:lvl1pPr algn="r">
              <a:defRPr sz="1200">
                <a:solidFill>
                  <a:srgbClr val="30083E"/>
                </a:solidFill>
              </a:defRPr>
            </a:lvl1pPr>
          </a:lstStyle>
          <a:p>
            <a:fld id="{DBB78DE2-554E-DD4D-9BCE-D71BC498415B}" type="slidenum">
              <a:rPr lang="fr-FR" smtClean="0"/>
              <a:pPr/>
              <a:t>‹N°›</a:t>
            </a:fld>
            <a:endParaRPr lang="fr-FR" dirty="0"/>
          </a:p>
        </p:txBody>
      </p:sp>
    </p:spTree>
    <p:extLst>
      <p:ext uri="{BB962C8B-B14F-4D97-AF65-F5344CB8AC3E}">
        <p14:creationId xmlns:p14="http://schemas.microsoft.com/office/powerpoint/2010/main" val="2206883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121920" y="678624"/>
            <a:ext cx="6725920" cy="571056"/>
          </a:xfrm>
          <a:prstGeom prst="rect">
            <a:avLst/>
          </a:prstGeom>
        </p:spPr>
        <p:txBody>
          <a:bodyPr/>
          <a:lstStyle>
            <a:lvl1pPr algn="l">
              <a:defRPr sz="2000" spc="300">
                <a:solidFill>
                  <a:srgbClr val="30083E"/>
                </a:solidFill>
                <a:latin typeface="Titillium WebSemiBold"/>
                <a:cs typeface="Titillium WebSemiBold"/>
              </a:defRPr>
            </a:lvl1pPr>
          </a:lstStyle>
          <a:p>
            <a:r>
              <a:rPr lang="fr-FR" dirty="0" smtClean="0"/>
              <a:t>Super titre de partie</a:t>
            </a:r>
            <a:endParaRPr lang="fr-FR" dirty="0"/>
          </a:p>
        </p:txBody>
      </p:sp>
      <p:sp>
        <p:nvSpPr>
          <p:cNvPr id="3" name="Espace réservé du contenu 2"/>
          <p:cNvSpPr>
            <a:spLocks noGrp="1"/>
          </p:cNvSpPr>
          <p:nvPr>
            <p:ph idx="1"/>
          </p:nvPr>
        </p:nvSpPr>
        <p:spPr>
          <a:xfrm>
            <a:off x="2103120" y="1488440"/>
            <a:ext cx="6736080" cy="486473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numéro de diapositive 4"/>
          <p:cNvSpPr>
            <a:spLocks noGrp="1"/>
          </p:cNvSpPr>
          <p:nvPr>
            <p:ph type="sldNum" sz="quarter" idx="4"/>
          </p:nvPr>
        </p:nvSpPr>
        <p:spPr>
          <a:xfrm>
            <a:off x="7238078" y="6179617"/>
            <a:ext cx="1603005" cy="301756"/>
          </a:xfrm>
          <a:prstGeom prst="rect">
            <a:avLst/>
          </a:prstGeom>
        </p:spPr>
        <p:txBody>
          <a:bodyPr vert="horz" lIns="91440" tIns="45720" rIns="91440" bIns="45720" rtlCol="0" anchor="ctr"/>
          <a:lstStyle>
            <a:lvl1pPr algn="r">
              <a:defRPr sz="1200">
                <a:solidFill>
                  <a:srgbClr val="30083E"/>
                </a:solidFill>
              </a:defRPr>
            </a:lvl1pPr>
          </a:lstStyle>
          <a:p>
            <a:fld id="{DBB78DE2-554E-DD4D-9BCE-D71BC498415B}" type="slidenum">
              <a:rPr lang="fr-FR" smtClean="0"/>
              <a:pPr/>
              <a:t>‹N°›</a:t>
            </a:fld>
            <a:endParaRPr lang="fr-FR" dirty="0"/>
          </a:p>
        </p:txBody>
      </p:sp>
    </p:spTree>
    <p:extLst>
      <p:ext uri="{BB962C8B-B14F-4D97-AF65-F5344CB8AC3E}">
        <p14:creationId xmlns:p14="http://schemas.microsoft.com/office/powerpoint/2010/main" val="2299442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123440" y="682064"/>
            <a:ext cx="6593840" cy="617391"/>
          </a:xfrm>
          <a:prstGeom prst="rect">
            <a:avLst/>
          </a:prstGeom>
        </p:spPr>
        <p:txBody>
          <a:bodyPr/>
          <a:lstStyle>
            <a:lvl1pPr algn="l">
              <a:defRPr sz="2000" spc="300">
                <a:solidFill>
                  <a:srgbClr val="30083E"/>
                </a:solidFill>
                <a:latin typeface="Titillium WebSemiBold"/>
                <a:cs typeface="Titillium WebSemiBold"/>
              </a:defRPr>
            </a:lvl1pPr>
          </a:lstStyle>
          <a:p>
            <a:r>
              <a:rPr lang="fr-FR" dirty="0" smtClean="0"/>
              <a:t>Super titre de partie</a:t>
            </a:r>
            <a:endParaRPr lang="fr-FR" dirty="0"/>
          </a:p>
        </p:txBody>
      </p:sp>
      <p:sp>
        <p:nvSpPr>
          <p:cNvPr id="3" name="Espace réservé du contenu 2"/>
          <p:cNvSpPr>
            <a:spLocks noGrp="1"/>
          </p:cNvSpPr>
          <p:nvPr>
            <p:ph sz="half" idx="1"/>
          </p:nvPr>
        </p:nvSpPr>
        <p:spPr>
          <a:xfrm>
            <a:off x="2104640" y="1427480"/>
            <a:ext cx="3230880" cy="4925695"/>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contenu 3"/>
          <p:cNvSpPr>
            <a:spLocks noGrp="1"/>
          </p:cNvSpPr>
          <p:nvPr>
            <p:ph sz="half" idx="2"/>
          </p:nvPr>
        </p:nvSpPr>
        <p:spPr>
          <a:xfrm>
            <a:off x="5252720" y="1427480"/>
            <a:ext cx="3434080" cy="4925695"/>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5" name="Espace réservé du numéro de diapositive 4"/>
          <p:cNvSpPr>
            <a:spLocks noGrp="1"/>
          </p:cNvSpPr>
          <p:nvPr>
            <p:ph type="sldNum" sz="quarter" idx="4"/>
          </p:nvPr>
        </p:nvSpPr>
        <p:spPr>
          <a:xfrm>
            <a:off x="7238078" y="6179617"/>
            <a:ext cx="1603005" cy="301756"/>
          </a:xfrm>
          <a:prstGeom prst="rect">
            <a:avLst/>
          </a:prstGeom>
        </p:spPr>
        <p:txBody>
          <a:bodyPr vert="horz" lIns="91440" tIns="45720" rIns="91440" bIns="45720" rtlCol="0" anchor="ctr"/>
          <a:lstStyle>
            <a:lvl1pPr algn="r">
              <a:defRPr sz="1200">
                <a:solidFill>
                  <a:srgbClr val="30083E"/>
                </a:solidFill>
              </a:defRPr>
            </a:lvl1pPr>
          </a:lstStyle>
          <a:p>
            <a:fld id="{DBB78DE2-554E-DD4D-9BCE-D71BC498415B}" type="slidenum">
              <a:rPr lang="fr-FR" smtClean="0"/>
              <a:pPr/>
              <a:t>‹N°›</a:t>
            </a:fld>
            <a:endParaRPr lang="fr-FR" dirty="0"/>
          </a:p>
        </p:txBody>
      </p:sp>
    </p:spTree>
    <p:extLst>
      <p:ext uri="{BB962C8B-B14F-4D97-AF65-F5344CB8AC3E}">
        <p14:creationId xmlns:p14="http://schemas.microsoft.com/office/powerpoint/2010/main" val="1698215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ou 3 contenus verticaux">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123440" y="682064"/>
            <a:ext cx="6593840" cy="617391"/>
          </a:xfrm>
          <a:prstGeom prst="rect">
            <a:avLst/>
          </a:prstGeom>
        </p:spPr>
        <p:txBody>
          <a:bodyPr/>
          <a:lstStyle>
            <a:lvl1pPr algn="l">
              <a:defRPr sz="2000" spc="300">
                <a:solidFill>
                  <a:srgbClr val="30083E"/>
                </a:solidFill>
                <a:latin typeface="Titillium WebSemiBold"/>
                <a:cs typeface="Titillium WebSemiBold"/>
              </a:defRPr>
            </a:lvl1pPr>
          </a:lstStyle>
          <a:p>
            <a:r>
              <a:rPr lang="fr-FR" dirty="0" smtClean="0"/>
              <a:t>Super titre de partie</a:t>
            </a:r>
            <a:endParaRPr lang="fr-FR" dirty="0"/>
          </a:p>
        </p:txBody>
      </p:sp>
      <p:sp>
        <p:nvSpPr>
          <p:cNvPr id="3" name="Espace réservé du contenu 2"/>
          <p:cNvSpPr>
            <a:spLocks noGrp="1"/>
          </p:cNvSpPr>
          <p:nvPr>
            <p:ph sz="half" idx="1"/>
          </p:nvPr>
        </p:nvSpPr>
        <p:spPr>
          <a:xfrm>
            <a:off x="2113280" y="1315720"/>
            <a:ext cx="6593840" cy="167132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contenu 3"/>
          <p:cNvSpPr>
            <a:spLocks noGrp="1"/>
          </p:cNvSpPr>
          <p:nvPr>
            <p:ph sz="half" idx="2"/>
          </p:nvPr>
        </p:nvSpPr>
        <p:spPr>
          <a:xfrm>
            <a:off x="2113280" y="2987041"/>
            <a:ext cx="6593840" cy="167640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5" name="Espace réservé du contenu 3"/>
          <p:cNvSpPr>
            <a:spLocks noGrp="1"/>
          </p:cNvSpPr>
          <p:nvPr>
            <p:ph sz="half" idx="10"/>
          </p:nvPr>
        </p:nvSpPr>
        <p:spPr>
          <a:xfrm>
            <a:off x="2113280" y="4673602"/>
            <a:ext cx="6593840" cy="167640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6" name="Espace réservé du numéro de diapositive 4"/>
          <p:cNvSpPr>
            <a:spLocks noGrp="1"/>
          </p:cNvSpPr>
          <p:nvPr>
            <p:ph type="sldNum" sz="quarter" idx="4"/>
          </p:nvPr>
        </p:nvSpPr>
        <p:spPr>
          <a:xfrm>
            <a:off x="7238078" y="6179617"/>
            <a:ext cx="1603005" cy="301756"/>
          </a:xfrm>
          <a:prstGeom prst="rect">
            <a:avLst/>
          </a:prstGeom>
        </p:spPr>
        <p:txBody>
          <a:bodyPr vert="horz" lIns="91440" tIns="45720" rIns="91440" bIns="45720" rtlCol="0" anchor="ctr"/>
          <a:lstStyle>
            <a:lvl1pPr algn="r">
              <a:defRPr sz="1200">
                <a:solidFill>
                  <a:srgbClr val="30083E"/>
                </a:solidFill>
              </a:defRPr>
            </a:lvl1pPr>
          </a:lstStyle>
          <a:p>
            <a:fld id="{DBB78DE2-554E-DD4D-9BCE-D71BC498415B}" type="slidenum">
              <a:rPr lang="fr-FR" smtClean="0"/>
              <a:pPr/>
              <a:t>‹N°›</a:t>
            </a:fld>
            <a:endParaRPr lang="fr-FR" dirty="0"/>
          </a:p>
        </p:txBody>
      </p:sp>
    </p:spTree>
    <p:extLst>
      <p:ext uri="{BB962C8B-B14F-4D97-AF65-F5344CB8AC3E}">
        <p14:creationId xmlns:p14="http://schemas.microsoft.com/office/powerpoint/2010/main" val="3783294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113280" y="691039"/>
            <a:ext cx="6685280" cy="629602"/>
          </a:xfrm>
          <a:prstGeom prst="rect">
            <a:avLst/>
          </a:prstGeom>
        </p:spPr>
        <p:txBody>
          <a:bodyPr/>
          <a:lstStyle>
            <a:lvl1pPr algn="l">
              <a:defRPr sz="2000" b="0" i="0" spc="300">
                <a:solidFill>
                  <a:srgbClr val="30083E"/>
                </a:solidFill>
                <a:latin typeface="Titillium WebSemiBold"/>
                <a:cs typeface="Titillium WebSemiBold"/>
              </a:defRPr>
            </a:lvl1pPr>
          </a:lstStyle>
          <a:p>
            <a:r>
              <a:rPr lang="fr-FR" dirty="0" smtClean="0"/>
              <a:t>Super titre de partie</a:t>
            </a:r>
            <a:endParaRPr lang="fr-FR" dirty="0"/>
          </a:p>
        </p:txBody>
      </p:sp>
      <p:sp>
        <p:nvSpPr>
          <p:cNvPr id="3" name="Espace réservé du texte 2"/>
          <p:cNvSpPr>
            <a:spLocks noGrp="1"/>
          </p:cNvSpPr>
          <p:nvPr>
            <p:ph type="body" idx="1"/>
          </p:nvPr>
        </p:nvSpPr>
        <p:spPr>
          <a:xfrm>
            <a:off x="2117600" y="1331913"/>
            <a:ext cx="3342640" cy="639762"/>
          </a:xfrm>
        </p:spPr>
        <p:txBody>
          <a:bodyPr anchor="b">
            <a:normAutofit/>
          </a:bodyPr>
          <a:lstStyle>
            <a:lvl1pPr marL="0" indent="0">
              <a:buNone/>
              <a:defRPr sz="1600" b="0" i="0">
                <a:latin typeface="Titillium WebSemiBold"/>
                <a:cs typeface="Titillium WebSemi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2113280" y="1987471"/>
            <a:ext cx="3342640" cy="4365704"/>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5" name="Espace réservé du texte 4"/>
          <p:cNvSpPr>
            <a:spLocks noGrp="1"/>
          </p:cNvSpPr>
          <p:nvPr>
            <p:ph type="body" sz="quarter" idx="3"/>
          </p:nvPr>
        </p:nvSpPr>
        <p:spPr>
          <a:xfrm>
            <a:off x="5455920" y="1331913"/>
            <a:ext cx="3342640" cy="639762"/>
          </a:xfrm>
        </p:spPr>
        <p:txBody>
          <a:bodyPr anchor="b">
            <a:normAutofit/>
          </a:bodyPr>
          <a:lstStyle>
            <a:lvl1pPr marL="0" indent="0">
              <a:buNone/>
              <a:defRPr sz="1600" b="0" i="0">
                <a:latin typeface="Titillium WebSemiBold"/>
                <a:cs typeface="Titillium WebSemi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455920" y="1987471"/>
            <a:ext cx="3342640" cy="4365704"/>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7" name="Espace réservé du numéro de diapositive 4"/>
          <p:cNvSpPr>
            <a:spLocks noGrp="1"/>
          </p:cNvSpPr>
          <p:nvPr>
            <p:ph type="sldNum" sz="quarter" idx="10"/>
          </p:nvPr>
        </p:nvSpPr>
        <p:spPr>
          <a:xfrm>
            <a:off x="7238078" y="6179617"/>
            <a:ext cx="1603005" cy="301756"/>
          </a:xfrm>
          <a:prstGeom prst="rect">
            <a:avLst/>
          </a:prstGeom>
        </p:spPr>
        <p:txBody>
          <a:bodyPr vert="horz" lIns="91440" tIns="45720" rIns="91440" bIns="45720" rtlCol="0" anchor="ctr"/>
          <a:lstStyle>
            <a:lvl1pPr algn="r">
              <a:defRPr sz="1200">
                <a:solidFill>
                  <a:srgbClr val="30083E"/>
                </a:solidFill>
              </a:defRPr>
            </a:lvl1pPr>
          </a:lstStyle>
          <a:p>
            <a:fld id="{DBB78DE2-554E-DD4D-9BCE-D71BC498415B}" type="slidenum">
              <a:rPr lang="fr-FR" smtClean="0"/>
              <a:pPr/>
              <a:t>‹N°›</a:t>
            </a:fld>
            <a:endParaRPr lang="fr-FR" dirty="0"/>
          </a:p>
        </p:txBody>
      </p:sp>
    </p:spTree>
    <p:extLst>
      <p:ext uri="{BB962C8B-B14F-4D97-AF65-F5344CB8AC3E}">
        <p14:creationId xmlns:p14="http://schemas.microsoft.com/office/powerpoint/2010/main" val="2246005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e fin">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Espace réservé du texte 8"/>
          <p:cNvSpPr>
            <a:spLocks noGrp="1"/>
          </p:cNvSpPr>
          <p:nvPr>
            <p:ph type="body" sz="quarter" idx="10" hasCustomPrompt="1"/>
          </p:nvPr>
        </p:nvSpPr>
        <p:spPr>
          <a:xfrm>
            <a:off x="5669280" y="6207443"/>
            <a:ext cx="3108325" cy="366712"/>
          </a:xfrm>
        </p:spPr>
        <p:txBody>
          <a:bodyPr>
            <a:normAutofit/>
          </a:bodyPr>
          <a:lstStyle>
            <a:lvl1pPr marL="0" indent="0" algn="r">
              <a:buNone/>
              <a:defRPr sz="1050" kern="0" spc="100">
                <a:solidFill>
                  <a:srgbClr val="30083E"/>
                </a:solidFill>
                <a:latin typeface="Titillium WebSemiBold"/>
                <a:cs typeface="Titillium WebSemiBold"/>
              </a:defRPr>
            </a:lvl1pPr>
          </a:lstStyle>
          <a:p>
            <a:r>
              <a:rPr lang="fr-FR" dirty="0" smtClean="0"/>
              <a:t>Entrez votre email ici !</a:t>
            </a:r>
            <a:endParaRPr lang="fr-FR" dirty="0"/>
          </a:p>
        </p:txBody>
      </p:sp>
    </p:spTree>
    <p:extLst>
      <p:ext uri="{BB962C8B-B14F-4D97-AF65-F5344CB8AC3E}">
        <p14:creationId xmlns:p14="http://schemas.microsoft.com/office/powerpoint/2010/main" val="1361705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294485150"/>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5" r:id="rId5"/>
    <p:sldLayoutId id="2147483653" r:id="rId6"/>
    <p:sldLayoutId id="2147483654" r:id="rId7"/>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30083E"/>
        </a:buClr>
        <a:buFont typeface="Lucida Grande"/>
        <a:buChar char="+"/>
        <a:defRPr sz="2000" b="0" i="0" kern="1200" spc="70">
          <a:solidFill>
            <a:schemeClr val="tx1"/>
          </a:solidFill>
          <a:latin typeface="Titillium WebLight"/>
          <a:ea typeface="+mn-ea"/>
          <a:cs typeface="Titillium WebLight"/>
        </a:defRPr>
      </a:lvl1pPr>
      <a:lvl2pPr marL="742950" indent="-285750" algn="l" defTabSz="457200" rtl="0" eaLnBrk="1" latinLnBrk="0" hangingPunct="1">
        <a:spcBef>
          <a:spcPct val="20000"/>
        </a:spcBef>
        <a:buClr>
          <a:srgbClr val="30083E"/>
        </a:buClr>
        <a:buFont typeface="Wingdings" charset="2"/>
        <a:buChar char="§"/>
        <a:defRPr sz="1800" b="0" i="0" kern="1200" spc="70">
          <a:solidFill>
            <a:schemeClr val="tx1"/>
          </a:solidFill>
          <a:latin typeface="Titillium WebLight"/>
          <a:ea typeface="+mn-ea"/>
          <a:cs typeface="Titillium WebLight"/>
        </a:defRPr>
      </a:lvl2pPr>
      <a:lvl3pPr marL="1143000" indent="-228600" algn="l" defTabSz="457200" rtl="0" eaLnBrk="1" latinLnBrk="0" hangingPunct="1">
        <a:spcBef>
          <a:spcPct val="20000"/>
        </a:spcBef>
        <a:buClr>
          <a:srgbClr val="30083E"/>
        </a:buClr>
        <a:buFont typeface="Arial"/>
        <a:buChar char="•"/>
        <a:defRPr sz="1600" b="0" i="0" kern="1200" spc="70">
          <a:solidFill>
            <a:schemeClr val="tx1"/>
          </a:solidFill>
          <a:latin typeface="Titillium WebLight"/>
          <a:ea typeface="+mn-ea"/>
          <a:cs typeface="Titillium WebLight"/>
        </a:defRPr>
      </a:lvl3pPr>
      <a:lvl4pPr marL="1600200" indent="-228600" algn="l" defTabSz="457200" rtl="0" eaLnBrk="1" latinLnBrk="0" hangingPunct="1">
        <a:spcBef>
          <a:spcPct val="20000"/>
        </a:spcBef>
        <a:buFont typeface="Arial"/>
        <a:buChar char="•"/>
        <a:defRPr sz="1600" b="0" i="0" kern="1200" spc="70">
          <a:solidFill>
            <a:schemeClr val="tx1"/>
          </a:solidFill>
          <a:latin typeface="Titillium WebLight"/>
          <a:ea typeface="+mn-ea"/>
          <a:cs typeface="Titillium WebLight"/>
        </a:defRPr>
      </a:lvl4pPr>
      <a:lvl5pPr marL="2057400" indent="-228600" algn="l" defTabSz="457200" rtl="0" eaLnBrk="1" latinLnBrk="0" hangingPunct="1">
        <a:spcBef>
          <a:spcPct val="20000"/>
        </a:spcBef>
        <a:buFont typeface="Lucida Grande"/>
        <a:buChar char="+"/>
        <a:defRPr sz="1600" b="0" i="0" kern="1200" spc="70">
          <a:solidFill>
            <a:schemeClr val="tx1"/>
          </a:solidFill>
          <a:latin typeface="Titillium WebLight"/>
          <a:ea typeface="+mn-ea"/>
          <a:cs typeface="Titillium Web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11.jpeg"/><Relationship Id="rId5" Type="http://schemas.openxmlformats.org/officeDocument/2006/relationships/image" Target="../media/image5.jpeg"/><Relationship Id="rId4" Type="http://schemas.openxmlformats.org/officeDocument/2006/relationships/image" Target="../media/image9.png"/><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ctrTitle"/>
          </p:nvPr>
        </p:nvSpPr>
        <p:spPr>
          <a:xfrm>
            <a:off x="685800" y="2939515"/>
            <a:ext cx="7772400" cy="1028792"/>
          </a:xfrm>
        </p:spPr>
        <p:txBody>
          <a:bodyPr>
            <a:normAutofit/>
          </a:bodyPr>
          <a:lstStyle/>
          <a:p>
            <a:r>
              <a:rPr lang="fr-FR" sz="3200" dirty="0" smtClean="0">
                <a:latin typeface="+mn-lt"/>
              </a:rPr>
              <a:t>Sinaps : Avant / Après</a:t>
            </a:r>
            <a:endParaRPr lang="fr-FR" sz="3200" dirty="0">
              <a:latin typeface="+mn-lt"/>
            </a:endParaRPr>
          </a:p>
        </p:txBody>
      </p:sp>
      <p:sp>
        <p:nvSpPr>
          <p:cNvPr id="8" name="Sous-titre 7"/>
          <p:cNvSpPr>
            <a:spLocks noGrp="1"/>
          </p:cNvSpPr>
          <p:nvPr>
            <p:ph type="subTitle" idx="1"/>
          </p:nvPr>
        </p:nvSpPr>
        <p:spPr>
          <a:xfrm>
            <a:off x="1371600" y="3807725"/>
            <a:ext cx="6400800" cy="2036809"/>
          </a:xfrm>
        </p:spPr>
        <p:txBody>
          <a:bodyPr/>
          <a:lstStyle/>
          <a:p>
            <a:r>
              <a:rPr lang="fr-FR" b="1" dirty="0" smtClean="0">
                <a:latin typeface="+mn-lt"/>
              </a:rPr>
              <a:t>CAS D’EXEMPLE : NOUVEL ENSEIGNANT-CHERCHEUR</a:t>
            </a:r>
            <a:endParaRPr lang="fr-FR" b="1" dirty="0">
              <a:latin typeface="+mn-lt"/>
            </a:endParaRPr>
          </a:p>
        </p:txBody>
      </p:sp>
    </p:spTree>
    <p:extLst>
      <p:ext uri="{BB962C8B-B14F-4D97-AF65-F5344CB8AC3E}">
        <p14:creationId xmlns:p14="http://schemas.microsoft.com/office/powerpoint/2010/main" val="70520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01187" y="631730"/>
            <a:ext cx="6846653" cy="582618"/>
          </a:xfrm>
        </p:spPr>
        <p:txBody>
          <a:bodyPr>
            <a:normAutofit/>
          </a:bodyPr>
          <a:lstStyle/>
          <a:p>
            <a:r>
              <a:rPr lang="fr-FR" sz="1600" dirty="0" smtClean="0"/>
              <a:t>ÉTUDE DE CAS</a:t>
            </a:r>
            <a:r>
              <a:rPr lang="fr-FR" dirty="0" smtClean="0"/>
              <a:t/>
            </a:r>
            <a:br>
              <a:rPr lang="fr-FR" dirty="0" smtClean="0"/>
            </a:br>
            <a:r>
              <a:rPr lang="fr-FR" sz="1400" dirty="0"/>
              <a:t>Recrutement d’un enseignant chercheur</a:t>
            </a:r>
            <a:endParaRPr lang="fr-FR" sz="1639" dirty="0"/>
          </a:p>
        </p:txBody>
      </p:sp>
      <p:sp>
        <p:nvSpPr>
          <p:cNvPr id="28" name="Espace réservé du contenu 2"/>
          <p:cNvSpPr>
            <a:spLocks noGrp="1"/>
          </p:cNvSpPr>
          <p:nvPr>
            <p:ph idx="1"/>
          </p:nvPr>
        </p:nvSpPr>
        <p:spPr>
          <a:xfrm>
            <a:off x="2121920" y="1534991"/>
            <a:ext cx="4223221" cy="4702733"/>
          </a:xfrm>
        </p:spPr>
        <p:txBody>
          <a:bodyPr>
            <a:normAutofit/>
          </a:bodyPr>
          <a:lstStyle/>
          <a:p>
            <a:pPr marL="0" indent="0">
              <a:lnSpc>
                <a:spcPct val="120000"/>
              </a:lnSpc>
              <a:buNone/>
            </a:pPr>
            <a:r>
              <a:rPr lang="fr-FR" sz="1400" b="1" dirty="0">
                <a:solidFill>
                  <a:schemeClr val="tx1">
                    <a:lumMod val="85000"/>
                    <a:lumOff val="15000"/>
                  </a:schemeClr>
                </a:solidFill>
              </a:rPr>
              <a:t>Cette étude de cas </a:t>
            </a:r>
            <a:r>
              <a:rPr lang="fr-FR" sz="1400" b="1" dirty="0" smtClean="0">
                <a:solidFill>
                  <a:srgbClr val="DA0016"/>
                </a:solidFill>
              </a:rPr>
              <a:t>THÉORIQUE </a:t>
            </a:r>
            <a:r>
              <a:rPr lang="fr-FR" sz="1400" b="1" dirty="0">
                <a:solidFill>
                  <a:schemeClr val="tx1">
                    <a:lumMod val="85000"/>
                    <a:lumOff val="15000"/>
                  </a:schemeClr>
                </a:solidFill>
              </a:rPr>
              <a:t>présente</a:t>
            </a:r>
            <a:r>
              <a:rPr lang="fr-FR" sz="1400" b="1" dirty="0"/>
              <a:t> :</a:t>
            </a:r>
          </a:p>
          <a:p>
            <a:pPr>
              <a:lnSpc>
                <a:spcPct val="120000"/>
              </a:lnSpc>
            </a:pPr>
            <a:r>
              <a:rPr lang="fr-FR" sz="1400" dirty="0">
                <a:solidFill>
                  <a:schemeClr val="tx1">
                    <a:lumMod val="85000"/>
                    <a:lumOff val="15000"/>
                  </a:schemeClr>
                </a:solidFill>
              </a:rPr>
              <a:t>Le </a:t>
            </a:r>
            <a:r>
              <a:rPr lang="fr-FR" sz="1400" b="1" dirty="0">
                <a:solidFill>
                  <a:schemeClr val="tx1">
                    <a:lumMod val="85000"/>
                    <a:lumOff val="15000"/>
                  </a:schemeClr>
                </a:solidFill>
              </a:rPr>
              <a:t>processus de saisie</a:t>
            </a:r>
            <a:r>
              <a:rPr lang="fr-FR" sz="1400" dirty="0">
                <a:solidFill>
                  <a:schemeClr val="tx1">
                    <a:lumMod val="85000"/>
                    <a:lumOff val="15000"/>
                  </a:schemeClr>
                </a:solidFill>
              </a:rPr>
              <a:t> des informations « de premier niveau » d’un nouvel enseignant-chercheur dans les différentes applications du SI de </a:t>
            </a:r>
            <a:r>
              <a:rPr lang="fr-FR" sz="1400" dirty="0" smtClean="0">
                <a:solidFill>
                  <a:schemeClr val="tx1">
                    <a:lumMod val="85000"/>
                    <a:lumOff val="15000"/>
                  </a:schemeClr>
                </a:solidFill>
              </a:rPr>
              <a:t>l’établissement</a:t>
            </a:r>
            <a:endParaRPr lang="fr-FR" sz="1400" dirty="0">
              <a:solidFill>
                <a:schemeClr val="tx1">
                  <a:lumMod val="85000"/>
                  <a:lumOff val="15000"/>
                </a:schemeClr>
              </a:solidFill>
            </a:endParaRPr>
          </a:p>
          <a:p>
            <a:pPr>
              <a:lnSpc>
                <a:spcPct val="120000"/>
              </a:lnSpc>
            </a:pPr>
            <a:r>
              <a:rPr lang="fr-FR" sz="1400" dirty="0">
                <a:solidFill>
                  <a:schemeClr val="tx1">
                    <a:lumMod val="85000"/>
                    <a:lumOff val="15000"/>
                  </a:schemeClr>
                </a:solidFill>
              </a:rPr>
              <a:t>Il ne traite pas de la saisie des informations métiers propre à chaque </a:t>
            </a:r>
            <a:r>
              <a:rPr lang="fr-FR" sz="1400" dirty="0" smtClean="0">
                <a:solidFill>
                  <a:schemeClr val="tx1">
                    <a:lumMod val="85000"/>
                    <a:lumOff val="15000"/>
                  </a:schemeClr>
                </a:solidFill>
              </a:rPr>
              <a:t>application</a:t>
            </a:r>
          </a:p>
          <a:p>
            <a:pPr marL="0" indent="0">
              <a:lnSpc>
                <a:spcPct val="120000"/>
              </a:lnSpc>
              <a:buNone/>
            </a:pPr>
            <a:endParaRPr lang="fr-FR" sz="1400" dirty="0">
              <a:solidFill>
                <a:schemeClr val="tx1">
                  <a:lumMod val="85000"/>
                  <a:lumOff val="15000"/>
                </a:schemeClr>
              </a:solidFill>
            </a:endParaRPr>
          </a:p>
          <a:p>
            <a:pPr marL="0" indent="0">
              <a:lnSpc>
                <a:spcPct val="120000"/>
              </a:lnSpc>
              <a:buNone/>
            </a:pPr>
            <a:r>
              <a:rPr lang="fr-FR" sz="1400" b="1" dirty="0">
                <a:solidFill>
                  <a:schemeClr val="tx1">
                    <a:lumMod val="85000"/>
                    <a:lumOff val="15000"/>
                  </a:schemeClr>
                </a:solidFill>
              </a:rPr>
              <a:t>Dans le contexte suivant :</a:t>
            </a:r>
          </a:p>
          <a:p>
            <a:pPr>
              <a:lnSpc>
                <a:spcPct val="120000"/>
              </a:lnSpc>
            </a:pPr>
            <a:r>
              <a:rPr lang="fr-FR" sz="1400" dirty="0">
                <a:solidFill>
                  <a:schemeClr val="tx1">
                    <a:lumMod val="85000"/>
                    <a:lumOff val="15000"/>
                  </a:schemeClr>
                </a:solidFill>
              </a:rPr>
              <a:t>L’enseignant-chercheur </a:t>
            </a:r>
            <a:r>
              <a:rPr lang="fr-FR" sz="1400" b="1" dirty="0">
                <a:solidFill>
                  <a:schemeClr val="accent4"/>
                </a:solidFill>
              </a:rPr>
              <a:t>n’est pas connu</a:t>
            </a:r>
            <a:r>
              <a:rPr lang="fr-FR" sz="1400" dirty="0">
                <a:solidFill>
                  <a:schemeClr val="tx1">
                    <a:lumMod val="85000"/>
                    <a:lumOff val="15000"/>
                  </a:schemeClr>
                </a:solidFill>
              </a:rPr>
              <a:t> de l’établissement. </a:t>
            </a:r>
          </a:p>
          <a:p>
            <a:pPr>
              <a:lnSpc>
                <a:spcPct val="120000"/>
              </a:lnSpc>
            </a:pPr>
            <a:r>
              <a:rPr lang="fr-FR" sz="1400" dirty="0">
                <a:solidFill>
                  <a:schemeClr val="tx1">
                    <a:lumMod val="85000"/>
                    <a:lumOff val="15000"/>
                  </a:schemeClr>
                </a:solidFill>
              </a:rPr>
              <a:t>L’établissement utilise l’</a:t>
            </a:r>
            <a:r>
              <a:rPr lang="fr-FR" sz="1400" b="1" dirty="0">
                <a:solidFill>
                  <a:schemeClr val="accent4"/>
                </a:solidFill>
              </a:rPr>
              <a:t>ensemble des applications AMUE</a:t>
            </a:r>
            <a:r>
              <a:rPr lang="fr-FR" sz="1400" dirty="0">
                <a:solidFill>
                  <a:schemeClr val="tx1">
                    <a:lumMod val="85000"/>
                    <a:lumOff val="15000"/>
                  </a:schemeClr>
                </a:solidFill>
              </a:rPr>
              <a:t>.</a:t>
            </a:r>
          </a:p>
          <a:p>
            <a:pPr>
              <a:lnSpc>
                <a:spcPct val="120000"/>
              </a:lnSpc>
            </a:pPr>
            <a:endParaRPr lang="fr-FR" sz="1782" dirty="0"/>
          </a:p>
          <a:p>
            <a:pPr>
              <a:lnSpc>
                <a:spcPct val="120000"/>
              </a:lnSpc>
            </a:pPr>
            <a:endParaRPr lang="fr-FR" sz="1782" dirty="0"/>
          </a:p>
          <a:p>
            <a:endParaRPr lang="fr-FR" dirty="0"/>
          </a:p>
          <a:p>
            <a:endParaRPr lang="fr-FR" dirty="0"/>
          </a:p>
          <a:p>
            <a:endParaRPr lang="fr-FR" dirty="0"/>
          </a:p>
          <a:p>
            <a:pPr marL="0" indent="0">
              <a:buNone/>
            </a:pPr>
            <a:endParaRPr lang="fr-FR" dirty="0"/>
          </a:p>
        </p:txBody>
      </p:sp>
      <p:sp>
        <p:nvSpPr>
          <p:cNvPr id="9" name="Espace réservé du numéro de diapositive 4"/>
          <p:cNvSpPr>
            <a:spLocks noGrp="1"/>
          </p:cNvSpPr>
          <p:nvPr>
            <p:ph type="sldNum" sz="quarter" idx="4"/>
          </p:nvPr>
        </p:nvSpPr>
        <p:spPr>
          <a:xfrm>
            <a:off x="7238078" y="6179617"/>
            <a:ext cx="1603005" cy="301756"/>
          </a:xfrm>
        </p:spPr>
        <p:txBody>
          <a:bodyPr/>
          <a:lstStyle/>
          <a:p>
            <a:fld id="{32833307-8B22-4681-92BA-31AE17D05E8D}" type="slidenum">
              <a:rPr lang="fr-FR" smtClean="0"/>
              <a:t>2</a:t>
            </a:fld>
            <a:endParaRPr lang="fr-FR" dirty="0"/>
          </a:p>
        </p:txBody>
      </p:sp>
      <p:graphicFrame>
        <p:nvGraphicFramePr>
          <p:cNvPr id="10" name="Tableau 9"/>
          <p:cNvGraphicFramePr>
            <a:graphicFrameLocks noGrp="1"/>
          </p:cNvGraphicFramePr>
          <p:nvPr>
            <p:extLst>
              <p:ext uri="{D42A27DB-BD31-4B8C-83A1-F6EECF244321}">
                <p14:modId xmlns:p14="http://schemas.microsoft.com/office/powerpoint/2010/main" val="3972099042"/>
              </p:ext>
            </p:extLst>
          </p:nvPr>
        </p:nvGraphicFramePr>
        <p:xfrm>
          <a:off x="6647291" y="1637217"/>
          <a:ext cx="2274072" cy="1256681"/>
        </p:xfrm>
        <a:graphic>
          <a:graphicData uri="http://schemas.openxmlformats.org/drawingml/2006/table">
            <a:tbl>
              <a:tblPr firstRow="1" bandRow="1">
                <a:tableStyleId>{35758FB7-9AC5-4552-8A53-C91805E547FA}</a:tableStyleId>
              </a:tblPr>
              <a:tblGrid>
                <a:gridCol w="2274072"/>
              </a:tblGrid>
              <a:tr h="1256681">
                <a:tc>
                  <a:txBody>
                    <a:bodyPr/>
                    <a:lstStyle/>
                    <a:p>
                      <a:pPr algn="ctr" defTabSz="280904"/>
                      <a:r>
                        <a:rPr lang="fr-FR" sz="1200" i="0" dirty="0" smtClean="0">
                          <a:solidFill>
                            <a:prstClr val="white"/>
                          </a:solidFill>
                        </a:rPr>
                        <a:t>Les établissements disposent déjà de solutions d’échanges de données pour limiter les saisies multiples de personnes dans leurs applications.</a:t>
                      </a:r>
                      <a:endParaRPr lang="fr-FR" sz="1200" i="0" dirty="0">
                        <a:solidFill>
                          <a:prstClr val="white"/>
                        </a:solidFill>
                      </a:endParaRPr>
                    </a:p>
                  </a:txBody>
                  <a:tcPr marL="137160" marR="137160" marT="137160" marB="137160"/>
                </a:tc>
              </a:tr>
            </a:tbl>
          </a:graphicData>
        </a:graphic>
      </p:graphicFrame>
    </p:spTree>
    <p:extLst>
      <p:ext uri="{BB962C8B-B14F-4D97-AF65-F5344CB8AC3E}">
        <p14:creationId xmlns:p14="http://schemas.microsoft.com/office/powerpoint/2010/main" val="2777791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556591"/>
            <a:ext cx="9144000" cy="6301409"/>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cxnSp>
        <p:nvCxnSpPr>
          <p:cNvPr id="25" name="Connecteur droit 24"/>
          <p:cNvCxnSpPr/>
          <p:nvPr/>
        </p:nvCxnSpPr>
        <p:spPr>
          <a:xfrm>
            <a:off x="1075496" y="441146"/>
            <a:ext cx="704244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6" name="ZoneTexte 105"/>
          <p:cNvSpPr txBox="1"/>
          <p:nvPr/>
        </p:nvSpPr>
        <p:spPr>
          <a:xfrm>
            <a:off x="1023196" y="196947"/>
            <a:ext cx="4229043" cy="433067"/>
          </a:xfrm>
          <a:prstGeom prst="rect">
            <a:avLst/>
          </a:prstGeom>
          <a:noFill/>
        </p:spPr>
        <p:txBody>
          <a:bodyPr wrap="none" rtlCol="0">
            <a:spAutoFit/>
          </a:bodyPr>
          <a:lstStyle/>
          <a:p>
            <a:pPr defTabSz="280904"/>
            <a:r>
              <a:rPr lang="fr-FR" sz="1107" dirty="0">
                <a:solidFill>
                  <a:srgbClr val="E7E6E6">
                    <a:lumMod val="50000"/>
                  </a:srgbClr>
                </a:solidFill>
              </a:rPr>
              <a:t>EXEMPLE DE CAS   </a:t>
            </a:r>
            <a:r>
              <a:rPr lang="fr-FR" sz="1107" dirty="0">
                <a:solidFill>
                  <a:srgbClr val="50047E"/>
                </a:solidFill>
              </a:rPr>
              <a:t>NOUVEL ENSEIGNANT-CHERCHEUR    </a:t>
            </a:r>
            <a:r>
              <a:rPr lang="fr-FR" sz="1107" dirty="0">
                <a:solidFill>
                  <a:srgbClr val="00ABE9"/>
                </a:solidFill>
              </a:rPr>
              <a:t>AUJOURD’HUI</a:t>
            </a:r>
            <a:endParaRPr lang="fr-FR" sz="1107" dirty="0">
              <a:solidFill>
                <a:srgbClr val="E7E6E6">
                  <a:lumMod val="50000"/>
                </a:srgbClr>
              </a:solidFill>
            </a:endParaRPr>
          </a:p>
          <a:p>
            <a:pPr defTabSz="280904"/>
            <a:endParaRPr lang="fr-FR" sz="1107" dirty="0">
              <a:solidFill>
                <a:srgbClr val="E7E6E6">
                  <a:lumMod val="50000"/>
                </a:srgbClr>
              </a:solidFill>
            </a:endParaRPr>
          </a:p>
        </p:txBody>
      </p:sp>
      <p:pic>
        <p:nvPicPr>
          <p:cNvPr id="159" name="Image 1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1049" y="245898"/>
            <a:ext cx="674039" cy="114695"/>
          </a:xfrm>
          <a:prstGeom prst="rect">
            <a:avLst/>
          </a:prstGeom>
        </p:spPr>
      </p:pic>
      <p:sp>
        <p:nvSpPr>
          <p:cNvPr id="218" name="Rectangle 217"/>
          <p:cNvSpPr/>
          <p:nvPr/>
        </p:nvSpPr>
        <p:spPr>
          <a:xfrm>
            <a:off x="1194981" y="1025867"/>
            <a:ext cx="5775062" cy="628286"/>
          </a:xfrm>
          <a:prstGeom prst="rect">
            <a:avLst/>
          </a:prstGeom>
          <a:solidFill>
            <a:srgbClr val="FDF3ED"/>
          </a:solidFill>
          <a:ln w="19050">
            <a:solidFill>
              <a:srgbClr val="EF890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t" anchorCtr="0" forceAA="0" compatLnSpc="1">
            <a:prstTxWarp prst="textNoShape">
              <a:avLst/>
            </a:prstTxWarp>
            <a:noAutofit/>
          </a:bodyPr>
          <a:lstStyle/>
          <a:p>
            <a:pPr defTabSz="280904"/>
            <a:r>
              <a:rPr lang="fr-FR" sz="1107" dirty="0">
                <a:solidFill>
                  <a:srgbClr val="EF8903"/>
                </a:solidFill>
              </a:rPr>
              <a:t>SI FINANCES</a:t>
            </a:r>
          </a:p>
        </p:txBody>
      </p:sp>
      <p:cxnSp>
        <p:nvCxnSpPr>
          <p:cNvPr id="224" name="Connecteur droit 223"/>
          <p:cNvCxnSpPr/>
          <p:nvPr/>
        </p:nvCxnSpPr>
        <p:spPr>
          <a:xfrm>
            <a:off x="5857804" y="1018463"/>
            <a:ext cx="0" cy="649150"/>
          </a:xfrm>
          <a:prstGeom prst="line">
            <a:avLst/>
          </a:prstGeom>
          <a:ln w="19050">
            <a:solidFill>
              <a:srgbClr val="EF8903"/>
            </a:solidFill>
            <a:prstDash val="sysDash"/>
          </a:ln>
        </p:spPr>
        <p:style>
          <a:lnRef idx="1">
            <a:schemeClr val="accent1"/>
          </a:lnRef>
          <a:fillRef idx="0">
            <a:schemeClr val="accent1"/>
          </a:fillRef>
          <a:effectRef idx="0">
            <a:schemeClr val="accent1"/>
          </a:effectRef>
          <a:fontRef idx="minor">
            <a:schemeClr val="tx1"/>
          </a:fontRef>
        </p:style>
      </p:cxnSp>
      <p:sp>
        <p:nvSpPr>
          <p:cNvPr id="225" name="Rectangle 224"/>
          <p:cNvSpPr/>
          <p:nvPr/>
        </p:nvSpPr>
        <p:spPr>
          <a:xfrm>
            <a:off x="1194981" y="1659345"/>
            <a:ext cx="5775062" cy="1076581"/>
          </a:xfrm>
          <a:prstGeom prst="rect">
            <a:avLst/>
          </a:prstGeom>
          <a:solidFill>
            <a:srgbClr val="FFF3FF"/>
          </a:solidFill>
          <a:ln w="19050">
            <a:solidFill>
              <a:srgbClr val="C45C9E"/>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t" anchorCtr="0" forceAA="0" compatLnSpc="1">
            <a:prstTxWarp prst="textNoShape">
              <a:avLst/>
            </a:prstTxWarp>
            <a:noAutofit/>
          </a:bodyPr>
          <a:lstStyle/>
          <a:p>
            <a:pPr defTabSz="280904"/>
            <a:r>
              <a:rPr lang="fr-FR" sz="1107" dirty="0">
                <a:solidFill>
                  <a:srgbClr val="C45C9E"/>
                </a:solidFill>
              </a:rPr>
              <a:t>SI RH</a:t>
            </a:r>
          </a:p>
        </p:txBody>
      </p:sp>
      <p:sp>
        <p:nvSpPr>
          <p:cNvPr id="226" name="Rectangle 225"/>
          <p:cNvSpPr/>
          <p:nvPr/>
        </p:nvSpPr>
        <p:spPr>
          <a:xfrm>
            <a:off x="1202262" y="2745022"/>
            <a:ext cx="5775062" cy="1585050"/>
          </a:xfrm>
          <a:prstGeom prst="rect">
            <a:avLst/>
          </a:prstGeom>
          <a:solidFill>
            <a:srgbClr val="EAF2FA"/>
          </a:solidFill>
          <a:ln w="19050">
            <a:solidFill>
              <a:srgbClr val="004D8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t" anchorCtr="0" forceAA="0" compatLnSpc="1">
            <a:prstTxWarp prst="textNoShape">
              <a:avLst/>
            </a:prstTxWarp>
            <a:noAutofit/>
          </a:bodyPr>
          <a:lstStyle/>
          <a:p>
            <a:pPr defTabSz="280904"/>
            <a:r>
              <a:rPr lang="fr-FR" sz="1107" dirty="0">
                <a:solidFill>
                  <a:srgbClr val="004D8D"/>
                </a:solidFill>
              </a:rPr>
              <a:t>SI FVE</a:t>
            </a:r>
          </a:p>
        </p:txBody>
      </p:sp>
      <p:sp>
        <p:nvSpPr>
          <p:cNvPr id="228" name="Rectangle 227"/>
          <p:cNvSpPr/>
          <p:nvPr/>
        </p:nvSpPr>
        <p:spPr>
          <a:xfrm>
            <a:off x="1202262" y="4336805"/>
            <a:ext cx="5775062" cy="670507"/>
          </a:xfrm>
          <a:prstGeom prst="rect">
            <a:avLst/>
          </a:prstGeom>
          <a:solidFill>
            <a:srgbClr val="ECF5E7"/>
          </a:solidFill>
          <a:ln w="19050">
            <a:solidFill>
              <a:srgbClr val="2EA83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t" anchorCtr="0" forceAA="0" compatLnSpc="1">
            <a:prstTxWarp prst="textNoShape">
              <a:avLst/>
            </a:prstTxWarp>
            <a:noAutofit/>
          </a:bodyPr>
          <a:lstStyle/>
          <a:p>
            <a:pPr defTabSz="280904"/>
            <a:r>
              <a:rPr lang="fr-FR" sz="1107" dirty="0">
                <a:solidFill>
                  <a:srgbClr val="2EA83C"/>
                </a:solidFill>
              </a:rPr>
              <a:t>SI RECHERCHE</a:t>
            </a:r>
          </a:p>
        </p:txBody>
      </p:sp>
      <p:sp>
        <p:nvSpPr>
          <p:cNvPr id="229" name="Rectangle 228"/>
          <p:cNvSpPr/>
          <p:nvPr/>
        </p:nvSpPr>
        <p:spPr>
          <a:xfrm>
            <a:off x="1202262" y="5010062"/>
            <a:ext cx="5775062" cy="605119"/>
          </a:xfrm>
          <a:prstGeom prst="rect">
            <a:avLst/>
          </a:prstGeom>
          <a:solidFill>
            <a:srgbClr val="F2EDFD"/>
          </a:solidFill>
          <a:ln w="19050">
            <a:solidFill>
              <a:srgbClr val="41105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t" anchorCtr="0" forceAA="0" compatLnSpc="1">
            <a:prstTxWarp prst="textNoShape">
              <a:avLst/>
            </a:prstTxWarp>
            <a:noAutofit/>
          </a:bodyPr>
          <a:lstStyle/>
          <a:p>
            <a:pPr defTabSz="280904"/>
            <a:r>
              <a:rPr lang="fr-FR" sz="1107" dirty="0">
                <a:solidFill>
                  <a:srgbClr val="411051"/>
                </a:solidFill>
              </a:rPr>
              <a:t>AUTRE</a:t>
            </a:r>
          </a:p>
        </p:txBody>
      </p:sp>
      <p:grpSp>
        <p:nvGrpSpPr>
          <p:cNvPr id="231" name="Groupe 230"/>
          <p:cNvGrpSpPr/>
          <p:nvPr/>
        </p:nvGrpSpPr>
        <p:grpSpPr>
          <a:xfrm>
            <a:off x="7753044" y="2112818"/>
            <a:ext cx="627153" cy="564068"/>
            <a:chOff x="10866590" y="4324180"/>
            <a:chExt cx="1020721" cy="918043"/>
          </a:xfrm>
        </p:grpSpPr>
        <p:grpSp>
          <p:nvGrpSpPr>
            <p:cNvPr id="232" name="Groupe 231"/>
            <p:cNvGrpSpPr/>
            <p:nvPr/>
          </p:nvGrpSpPr>
          <p:grpSpPr>
            <a:xfrm>
              <a:off x="11222896" y="4324180"/>
              <a:ext cx="159489" cy="433854"/>
              <a:chOff x="10409274" y="2190307"/>
              <a:chExt cx="159489" cy="433854"/>
            </a:xfrm>
          </p:grpSpPr>
          <p:sp>
            <p:nvSpPr>
              <p:cNvPr id="239" name="Ellipse 238"/>
              <p:cNvSpPr/>
              <p:nvPr/>
            </p:nvSpPr>
            <p:spPr>
              <a:xfrm>
                <a:off x="10409274" y="2190307"/>
                <a:ext cx="159489" cy="15948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endParaRPr lang="fr-FR" sz="1107" b="1">
                  <a:solidFill>
                    <a:prstClr val="white"/>
                  </a:solidFill>
                </a:endParaRPr>
              </a:p>
            </p:txBody>
          </p:sp>
          <p:cxnSp>
            <p:nvCxnSpPr>
              <p:cNvPr id="240" name="Connecteur droit 239"/>
              <p:cNvCxnSpPr>
                <a:stCxn id="239" idx="4"/>
              </p:cNvCxnSpPr>
              <p:nvPr/>
            </p:nvCxnSpPr>
            <p:spPr>
              <a:xfrm>
                <a:off x="10489019" y="2349796"/>
                <a:ext cx="0" cy="194621"/>
              </a:xfrm>
              <a:prstGeom prst="line">
                <a:avLst/>
              </a:prstGeom>
            </p:spPr>
            <p:style>
              <a:lnRef idx="1">
                <a:schemeClr val="dk1"/>
              </a:lnRef>
              <a:fillRef idx="0">
                <a:schemeClr val="dk1"/>
              </a:fillRef>
              <a:effectRef idx="0">
                <a:schemeClr val="dk1"/>
              </a:effectRef>
              <a:fontRef idx="minor">
                <a:schemeClr val="tx1"/>
              </a:fontRef>
            </p:style>
          </p:cxnSp>
          <p:cxnSp>
            <p:nvCxnSpPr>
              <p:cNvPr id="241" name="Connecteur droit 240"/>
              <p:cNvCxnSpPr/>
              <p:nvPr/>
            </p:nvCxnSpPr>
            <p:spPr>
              <a:xfrm>
                <a:off x="10409274" y="2449002"/>
                <a:ext cx="159489" cy="0"/>
              </a:xfrm>
              <a:prstGeom prst="line">
                <a:avLst/>
              </a:prstGeom>
            </p:spPr>
            <p:style>
              <a:lnRef idx="1">
                <a:schemeClr val="dk1"/>
              </a:lnRef>
              <a:fillRef idx="0">
                <a:schemeClr val="dk1"/>
              </a:fillRef>
              <a:effectRef idx="0">
                <a:schemeClr val="dk1"/>
              </a:effectRef>
              <a:fontRef idx="minor">
                <a:schemeClr val="tx1"/>
              </a:fontRef>
            </p:style>
          </p:cxnSp>
          <p:cxnSp>
            <p:nvCxnSpPr>
              <p:cNvPr id="250" name="Connecteur droit 249"/>
              <p:cNvCxnSpPr/>
              <p:nvPr/>
            </p:nvCxnSpPr>
            <p:spPr>
              <a:xfrm flipH="1">
                <a:off x="10409275" y="2544417"/>
                <a:ext cx="79744" cy="79744"/>
              </a:xfrm>
              <a:prstGeom prst="line">
                <a:avLst/>
              </a:prstGeom>
            </p:spPr>
            <p:style>
              <a:lnRef idx="1">
                <a:schemeClr val="dk1"/>
              </a:lnRef>
              <a:fillRef idx="0">
                <a:schemeClr val="dk1"/>
              </a:fillRef>
              <a:effectRef idx="0">
                <a:schemeClr val="dk1"/>
              </a:effectRef>
              <a:fontRef idx="minor">
                <a:schemeClr val="tx1"/>
              </a:fontRef>
            </p:style>
          </p:cxnSp>
          <p:cxnSp>
            <p:nvCxnSpPr>
              <p:cNvPr id="251" name="Connecteur droit 250"/>
              <p:cNvCxnSpPr/>
              <p:nvPr/>
            </p:nvCxnSpPr>
            <p:spPr>
              <a:xfrm>
                <a:off x="10489019" y="2544417"/>
                <a:ext cx="79744" cy="79744"/>
              </a:xfrm>
              <a:prstGeom prst="line">
                <a:avLst/>
              </a:prstGeom>
            </p:spPr>
            <p:style>
              <a:lnRef idx="1">
                <a:schemeClr val="dk1"/>
              </a:lnRef>
              <a:fillRef idx="0">
                <a:schemeClr val="dk1"/>
              </a:fillRef>
              <a:effectRef idx="0">
                <a:schemeClr val="dk1"/>
              </a:effectRef>
              <a:fontRef idx="minor">
                <a:schemeClr val="tx1"/>
              </a:fontRef>
            </p:style>
          </p:cxnSp>
        </p:grpSp>
        <p:sp>
          <p:nvSpPr>
            <p:cNvPr id="234" name="ZoneTexte 233"/>
            <p:cNvSpPr txBox="1"/>
            <p:nvPr/>
          </p:nvSpPr>
          <p:spPr>
            <a:xfrm>
              <a:off x="10866590" y="4784300"/>
              <a:ext cx="1020721" cy="457923"/>
            </a:xfrm>
            <a:prstGeom prst="rect">
              <a:avLst/>
            </a:prstGeom>
            <a:noFill/>
          </p:spPr>
          <p:txBody>
            <a:bodyPr wrap="square" rtlCol="0">
              <a:spAutoFit/>
            </a:bodyPr>
            <a:lstStyle/>
            <a:p>
              <a:pPr algn="ctr" defTabSz="280904"/>
              <a:r>
                <a:rPr lang="fr-FR" sz="614" b="1" dirty="0">
                  <a:solidFill>
                    <a:prstClr val="black"/>
                  </a:solidFill>
                </a:rPr>
                <a:t>Enseignant - Chercheur</a:t>
              </a:r>
            </a:p>
          </p:txBody>
        </p:sp>
      </p:grpSp>
      <p:cxnSp>
        <p:nvCxnSpPr>
          <p:cNvPr id="255" name="Connecteur droit 254"/>
          <p:cNvCxnSpPr/>
          <p:nvPr/>
        </p:nvCxnSpPr>
        <p:spPr>
          <a:xfrm>
            <a:off x="5857804" y="1665691"/>
            <a:ext cx="0" cy="1076581"/>
          </a:xfrm>
          <a:prstGeom prst="line">
            <a:avLst/>
          </a:prstGeom>
          <a:ln w="19050">
            <a:solidFill>
              <a:srgbClr val="C45C9E"/>
            </a:solidFill>
            <a:prstDash val="sysDash"/>
          </a:ln>
        </p:spPr>
        <p:style>
          <a:lnRef idx="1">
            <a:schemeClr val="accent1"/>
          </a:lnRef>
          <a:fillRef idx="0">
            <a:schemeClr val="accent1"/>
          </a:fillRef>
          <a:effectRef idx="0">
            <a:schemeClr val="accent1"/>
          </a:effectRef>
          <a:fontRef idx="minor">
            <a:schemeClr val="tx1"/>
          </a:fontRef>
        </p:style>
      </p:cxnSp>
      <p:grpSp>
        <p:nvGrpSpPr>
          <p:cNvPr id="256" name="Groupe 255"/>
          <p:cNvGrpSpPr/>
          <p:nvPr/>
        </p:nvGrpSpPr>
        <p:grpSpPr>
          <a:xfrm>
            <a:off x="6163639" y="2095836"/>
            <a:ext cx="535837" cy="469555"/>
            <a:chOff x="10866590" y="4324180"/>
            <a:chExt cx="872100" cy="764222"/>
          </a:xfrm>
        </p:grpSpPr>
        <p:grpSp>
          <p:nvGrpSpPr>
            <p:cNvPr id="263" name="Groupe 262"/>
            <p:cNvGrpSpPr/>
            <p:nvPr/>
          </p:nvGrpSpPr>
          <p:grpSpPr>
            <a:xfrm>
              <a:off x="11222896" y="4324180"/>
              <a:ext cx="159489" cy="433854"/>
              <a:chOff x="10409274" y="2190307"/>
              <a:chExt cx="159489" cy="433854"/>
            </a:xfrm>
          </p:grpSpPr>
          <p:sp>
            <p:nvSpPr>
              <p:cNvPr id="272" name="Ellipse 271"/>
              <p:cNvSpPr/>
              <p:nvPr/>
            </p:nvSpPr>
            <p:spPr>
              <a:xfrm>
                <a:off x="10409274" y="2190307"/>
                <a:ext cx="159489" cy="15948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endParaRPr lang="fr-FR" sz="1107" b="1">
                  <a:solidFill>
                    <a:prstClr val="white"/>
                  </a:solidFill>
                </a:endParaRPr>
              </a:p>
            </p:txBody>
          </p:sp>
          <p:cxnSp>
            <p:nvCxnSpPr>
              <p:cNvPr id="275" name="Connecteur droit 274"/>
              <p:cNvCxnSpPr>
                <a:stCxn id="272" idx="4"/>
              </p:cNvCxnSpPr>
              <p:nvPr/>
            </p:nvCxnSpPr>
            <p:spPr>
              <a:xfrm>
                <a:off x="10489019" y="2349796"/>
                <a:ext cx="0" cy="194621"/>
              </a:xfrm>
              <a:prstGeom prst="line">
                <a:avLst/>
              </a:prstGeom>
            </p:spPr>
            <p:style>
              <a:lnRef idx="1">
                <a:schemeClr val="dk1"/>
              </a:lnRef>
              <a:fillRef idx="0">
                <a:schemeClr val="dk1"/>
              </a:fillRef>
              <a:effectRef idx="0">
                <a:schemeClr val="dk1"/>
              </a:effectRef>
              <a:fontRef idx="minor">
                <a:schemeClr val="tx1"/>
              </a:fontRef>
            </p:style>
          </p:cxnSp>
          <p:cxnSp>
            <p:nvCxnSpPr>
              <p:cNvPr id="287" name="Connecteur droit 286"/>
              <p:cNvCxnSpPr/>
              <p:nvPr/>
            </p:nvCxnSpPr>
            <p:spPr>
              <a:xfrm>
                <a:off x="10409274" y="2449002"/>
                <a:ext cx="159489" cy="0"/>
              </a:xfrm>
              <a:prstGeom prst="line">
                <a:avLst/>
              </a:prstGeom>
            </p:spPr>
            <p:style>
              <a:lnRef idx="1">
                <a:schemeClr val="dk1"/>
              </a:lnRef>
              <a:fillRef idx="0">
                <a:schemeClr val="dk1"/>
              </a:fillRef>
              <a:effectRef idx="0">
                <a:schemeClr val="dk1"/>
              </a:effectRef>
              <a:fontRef idx="minor">
                <a:schemeClr val="tx1"/>
              </a:fontRef>
            </p:style>
          </p:cxnSp>
          <p:cxnSp>
            <p:nvCxnSpPr>
              <p:cNvPr id="304" name="Connecteur droit 303"/>
              <p:cNvCxnSpPr/>
              <p:nvPr/>
            </p:nvCxnSpPr>
            <p:spPr>
              <a:xfrm flipH="1">
                <a:off x="10409275" y="2544417"/>
                <a:ext cx="79744" cy="79744"/>
              </a:xfrm>
              <a:prstGeom prst="line">
                <a:avLst/>
              </a:prstGeom>
            </p:spPr>
            <p:style>
              <a:lnRef idx="1">
                <a:schemeClr val="dk1"/>
              </a:lnRef>
              <a:fillRef idx="0">
                <a:schemeClr val="dk1"/>
              </a:fillRef>
              <a:effectRef idx="0">
                <a:schemeClr val="dk1"/>
              </a:effectRef>
              <a:fontRef idx="minor">
                <a:schemeClr val="tx1"/>
              </a:fontRef>
            </p:style>
          </p:cxnSp>
          <p:cxnSp>
            <p:nvCxnSpPr>
              <p:cNvPr id="314" name="Connecteur droit 313"/>
              <p:cNvCxnSpPr/>
              <p:nvPr/>
            </p:nvCxnSpPr>
            <p:spPr>
              <a:xfrm>
                <a:off x="10489019" y="2544417"/>
                <a:ext cx="79744" cy="79744"/>
              </a:xfrm>
              <a:prstGeom prst="line">
                <a:avLst/>
              </a:prstGeom>
            </p:spPr>
            <p:style>
              <a:lnRef idx="1">
                <a:schemeClr val="dk1"/>
              </a:lnRef>
              <a:fillRef idx="0">
                <a:schemeClr val="dk1"/>
              </a:fillRef>
              <a:effectRef idx="0">
                <a:schemeClr val="dk1"/>
              </a:effectRef>
              <a:fontRef idx="minor">
                <a:schemeClr val="tx1"/>
              </a:fontRef>
            </p:style>
          </p:cxnSp>
        </p:grpSp>
        <p:sp>
          <p:nvSpPr>
            <p:cNvPr id="268" name="ZoneTexte 267"/>
            <p:cNvSpPr txBox="1"/>
            <p:nvPr/>
          </p:nvSpPr>
          <p:spPr>
            <a:xfrm>
              <a:off x="10866590" y="4784302"/>
              <a:ext cx="872100" cy="304100"/>
            </a:xfrm>
            <a:prstGeom prst="rect">
              <a:avLst/>
            </a:prstGeom>
            <a:noFill/>
          </p:spPr>
          <p:txBody>
            <a:bodyPr wrap="square" rtlCol="0">
              <a:spAutoFit/>
            </a:bodyPr>
            <a:lstStyle/>
            <a:p>
              <a:pPr algn="ctr" defTabSz="280904"/>
              <a:r>
                <a:rPr lang="fr-FR" sz="614" b="1" dirty="0">
                  <a:solidFill>
                    <a:prstClr val="black"/>
                  </a:solidFill>
                </a:rPr>
                <a:t>RH</a:t>
              </a:r>
            </a:p>
          </p:txBody>
        </p:sp>
      </p:grpSp>
      <p:grpSp>
        <p:nvGrpSpPr>
          <p:cNvPr id="315" name="Groupe 314"/>
          <p:cNvGrpSpPr/>
          <p:nvPr/>
        </p:nvGrpSpPr>
        <p:grpSpPr>
          <a:xfrm>
            <a:off x="6139635" y="1184856"/>
            <a:ext cx="535837" cy="469555"/>
            <a:chOff x="10866590" y="4324180"/>
            <a:chExt cx="872100" cy="764219"/>
          </a:xfrm>
        </p:grpSpPr>
        <p:grpSp>
          <p:nvGrpSpPr>
            <p:cNvPr id="316" name="Groupe 315"/>
            <p:cNvGrpSpPr/>
            <p:nvPr/>
          </p:nvGrpSpPr>
          <p:grpSpPr>
            <a:xfrm>
              <a:off x="11222896" y="4324180"/>
              <a:ext cx="159489" cy="433854"/>
              <a:chOff x="10409274" y="2190307"/>
              <a:chExt cx="159489" cy="433854"/>
            </a:xfrm>
          </p:grpSpPr>
          <p:sp>
            <p:nvSpPr>
              <p:cNvPr id="318" name="Ellipse 317"/>
              <p:cNvSpPr/>
              <p:nvPr/>
            </p:nvSpPr>
            <p:spPr>
              <a:xfrm>
                <a:off x="10409274" y="2190307"/>
                <a:ext cx="159489" cy="15948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endParaRPr lang="fr-FR" sz="1107" b="1">
                  <a:solidFill>
                    <a:prstClr val="white"/>
                  </a:solidFill>
                </a:endParaRPr>
              </a:p>
            </p:txBody>
          </p:sp>
          <p:cxnSp>
            <p:nvCxnSpPr>
              <p:cNvPr id="319" name="Connecteur droit 318"/>
              <p:cNvCxnSpPr>
                <a:stCxn id="318" idx="4"/>
              </p:cNvCxnSpPr>
              <p:nvPr/>
            </p:nvCxnSpPr>
            <p:spPr>
              <a:xfrm>
                <a:off x="10489019" y="2349796"/>
                <a:ext cx="0" cy="194621"/>
              </a:xfrm>
              <a:prstGeom prst="line">
                <a:avLst/>
              </a:prstGeom>
            </p:spPr>
            <p:style>
              <a:lnRef idx="1">
                <a:schemeClr val="dk1"/>
              </a:lnRef>
              <a:fillRef idx="0">
                <a:schemeClr val="dk1"/>
              </a:fillRef>
              <a:effectRef idx="0">
                <a:schemeClr val="dk1"/>
              </a:effectRef>
              <a:fontRef idx="minor">
                <a:schemeClr val="tx1"/>
              </a:fontRef>
            </p:style>
          </p:cxnSp>
          <p:cxnSp>
            <p:nvCxnSpPr>
              <p:cNvPr id="321" name="Connecteur droit 320"/>
              <p:cNvCxnSpPr/>
              <p:nvPr/>
            </p:nvCxnSpPr>
            <p:spPr>
              <a:xfrm>
                <a:off x="10409274" y="2449002"/>
                <a:ext cx="159489" cy="0"/>
              </a:xfrm>
              <a:prstGeom prst="line">
                <a:avLst/>
              </a:prstGeom>
            </p:spPr>
            <p:style>
              <a:lnRef idx="1">
                <a:schemeClr val="dk1"/>
              </a:lnRef>
              <a:fillRef idx="0">
                <a:schemeClr val="dk1"/>
              </a:fillRef>
              <a:effectRef idx="0">
                <a:schemeClr val="dk1"/>
              </a:effectRef>
              <a:fontRef idx="minor">
                <a:schemeClr val="tx1"/>
              </a:fontRef>
            </p:style>
          </p:cxnSp>
          <p:cxnSp>
            <p:nvCxnSpPr>
              <p:cNvPr id="322" name="Connecteur droit 321"/>
              <p:cNvCxnSpPr/>
              <p:nvPr/>
            </p:nvCxnSpPr>
            <p:spPr>
              <a:xfrm flipH="1">
                <a:off x="10409275" y="2544417"/>
                <a:ext cx="79744" cy="79744"/>
              </a:xfrm>
              <a:prstGeom prst="line">
                <a:avLst/>
              </a:prstGeom>
            </p:spPr>
            <p:style>
              <a:lnRef idx="1">
                <a:schemeClr val="dk1"/>
              </a:lnRef>
              <a:fillRef idx="0">
                <a:schemeClr val="dk1"/>
              </a:fillRef>
              <a:effectRef idx="0">
                <a:schemeClr val="dk1"/>
              </a:effectRef>
              <a:fontRef idx="minor">
                <a:schemeClr val="tx1"/>
              </a:fontRef>
            </p:style>
          </p:cxnSp>
          <p:cxnSp>
            <p:nvCxnSpPr>
              <p:cNvPr id="323" name="Connecteur droit 322"/>
              <p:cNvCxnSpPr/>
              <p:nvPr/>
            </p:nvCxnSpPr>
            <p:spPr>
              <a:xfrm>
                <a:off x="10489019" y="2544417"/>
                <a:ext cx="79744" cy="79744"/>
              </a:xfrm>
              <a:prstGeom prst="line">
                <a:avLst/>
              </a:prstGeom>
            </p:spPr>
            <p:style>
              <a:lnRef idx="1">
                <a:schemeClr val="dk1"/>
              </a:lnRef>
              <a:fillRef idx="0">
                <a:schemeClr val="dk1"/>
              </a:fillRef>
              <a:effectRef idx="0">
                <a:schemeClr val="dk1"/>
              </a:effectRef>
              <a:fontRef idx="minor">
                <a:schemeClr val="tx1"/>
              </a:fontRef>
            </p:style>
          </p:cxnSp>
        </p:grpSp>
        <p:sp>
          <p:nvSpPr>
            <p:cNvPr id="317" name="ZoneTexte 316"/>
            <p:cNvSpPr txBox="1"/>
            <p:nvPr/>
          </p:nvSpPr>
          <p:spPr>
            <a:xfrm>
              <a:off x="10866590" y="4784300"/>
              <a:ext cx="872100" cy="304099"/>
            </a:xfrm>
            <a:prstGeom prst="rect">
              <a:avLst/>
            </a:prstGeom>
            <a:noFill/>
          </p:spPr>
          <p:txBody>
            <a:bodyPr wrap="square" rtlCol="0">
              <a:spAutoFit/>
            </a:bodyPr>
            <a:lstStyle/>
            <a:p>
              <a:pPr algn="ctr" defTabSz="280904"/>
              <a:r>
                <a:rPr lang="fr-FR" sz="614" b="1" dirty="0">
                  <a:solidFill>
                    <a:prstClr val="black"/>
                  </a:solidFill>
                </a:rPr>
                <a:t>Finances</a:t>
              </a:r>
            </a:p>
          </p:txBody>
        </p:sp>
      </p:grpSp>
      <p:cxnSp>
        <p:nvCxnSpPr>
          <p:cNvPr id="324" name="Connecteur droit 323"/>
          <p:cNvCxnSpPr/>
          <p:nvPr/>
        </p:nvCxnSpPr>
        <p:spPr>
          <a:xfrm>
            <a:off x="5859981" y="2758687"/>
            <a:ext cx="0" cy="1582318"/>
          </a:xfrm>
          <a:prstGeom prst="line">
            <a:avLst/>
          </a:prstGeom>
          <a:ln w="19050">
            <a:solidFill>
              <a:srgbClr val="004D8D"/>
            </a:solidFill>
            <a:prstDash val="sysDash"/>
          </a:ln>
        </p:spPr>
        <p:style>
          <a:lnRef idx="1">
            <a:schemeClr val="accent1"/>
          </a:lnRef>
          <a:fillRef idx="0">
            <a:schemeClr val="accent1"/>
          </a:fillRef>
          <a:effectRef idx="0">
            <a:schemeClr val="accent1"/>
          </a:effectRef>
          <a:fontRef idx="minor">
            <a:schemeClr val="tx1"/>
          </a:fontRef>
        </p:style>
      </p:cxnSp>
      <p:sp>
        <p:nvSpPr>
          <p:cNvPr id="325" name="Rectangle 324"/>
          <p:cNvSpPr/>
          <p:nvPr/>
        </p:nvSpPr>
        <p:spPr>
          <a:xfrm>
            <a:off x="2213653" y="5168609"/>
            <a:ext cx="705550" cy="337055"/>
          </a:xfrm>
          <a:prstGeom prst="rect">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737" dirty="0">
                <a:solidFill>
                  <a:prstClr val="black">
                    <a:lumMod val="75000"/>
                    <a:lumOff val="25000"/>
                  </a:prstClr>
                </a:solidFill>
              </a:rPr>
              <a:t>ANNUAIRE (LDAP)</a:t>
            </a:r>
          </a:p>
        </p:txBody>
      </p:sp>
      <p:sp>
        <p:nvSpPr>
          <p:cNvPr id="326" name="Rectangle 325"/>
          <p:cNvSpPr/>
          <p:nvPr/>
        </p:nvSpPr>
        <p:spPr>
          <a:xfrm>
            <a:off x="4718694" y="3380492"/>
            <a:ext cx="804824" cy="337055"/>
          </a:xfrm>
          <a:prstGeom prst="rect">
            <a:avLst/>
          </a:prstGeom>
          <a:solidFill>
            <a:schemeClr val="bg1"/>
          </a:solidFill>
          <a:ln w="12700">
            <a:solidFill>
              <a:srgbClr val="004D8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737" b="1" dirty="0">
                <a:solidFill>
                  <a:srgbClr val="004D8D"/>
                </a:solidFill>
              </a:rPr>
              <a:t>Saisie des notes</a:t>
            </a:r>
          </a:p>
        </p:txBody>
      </p:sp>
      <p:cxnSp>
        <p:nvCxnSpPr>
          <p:cNvPr id="327" name="Connecteur droit 326"/>
          <p:cNvCxnSpPr/>
          <p:nvPr/>
        </p:nvCxnSpPr>
        <p:spPr>
          <a:xfrm>
            <a:off x="5857804" y="4335970"/>
            <a:ext cx="0" cy="640167"/>
          </a:xfrm>
          <a:prstGeom prst="line">
            <a:avLst/>
          </a:prstGeom>
          <a:ln w="19050">
            <a:solidFill>
              <a:srgbClr val="2EA83C"/>
            </a:solidFill>
            <a:prstDash val="sysDash"/>
          </a:ln>
        </p:spPr>
        <p:style>
          <a:lnRef idx="1">
            <a:schemeClr val="accent1"/>
          </a:lnRef>
          <a:fillRef idx="0">
            <a:schemeClr val="accent1"/>
          </a:fillRef>
          <a:effectRef idx="0">
            <a:schemeClr val="accent1"/>
          </a:effectRef>
          <a:fontRef idx="minor">
            <a:schemeClr val="tx1"/>
          </a:fontRef>
        </p:style>
      </p:cxnSp>
      <p:cxnSp>
        <p:nvCxnSpPr>
          <p:cNvPr id="328" name="Connecteur droit 327"/>
          <p:cNvCxnSpPr/>
          <p:nvPr/>
        </p:nvCxnSpPr>
        <p:spPr>
          <a:xfrm>
            <a:off x="5857804" y="5019244"/>
            <a:ext cx="0" cy="585519"/>
          </a:xfrm>
          <a:prstGeom prst="line">
            <a:avLst/>
          </a:prstGeom>
          <a:ln w="19050">
            <a:solidFill>
              <a:srgbClr val="411051"/>
            </a:solidFill>
            <a:prstDash val="sysDash"/>
          </a:ln>
        </p:spPr>
        <p:style>
          <a:lnRef idx="1">
            <a:schemeClr val="accent1"/>
          </a:lnRef>
          <a:fillRef idx="0">
            <a:schemeClr val="accent1"/>
          </a:fillRef>
          <a:effectRef idx="0">
            <a:schemeClr val="accent1"/>
          </a:effectRef>
          <a:fontRef idx="minor">
            <a:schemeClr val="tx1"/>
          </a:fontRef>
        </p:style>
      </p:cxnSp>
      <p:grpSp>
        <p:nvGrpSpPr>
          <p:cNvPr id="329" name="Groupe 328"/>
          <p:cNvGrpSpPr/>
          <p:nvPr/>
        </p:nvGrpSpPr>
        <p:grpSpPr>
          <a:xfrm>
            <a:off x="6173459" y="4481873"/>
            <a:ext cx="535837" cy="469555"/>
            <a:chOff x="10866590" y="4324180"/>
            <a:chExt cx="872100" cy="764222"/>
          </a:xfrm>
        </p:grpSpPr>
        <p:grpSp>
          <p:nvGrpSpPr>
            <p:cNvPr id="330" name="Groupe 329"/>
            <p:cNvGrpSpPr/>
            <p:nvPr/>
          </p:nvGrpSpPr>
          <p:grpSpPr>
            <a:xfrm>
              <a:off x="11222896" y="4324180"/>
              <a:ext cx="159489" cy="433854"/>
              <a:chOff x="10409274" y="2190307"/>
              <a:chExt cx="159489" cy="433854"/>
            </a:xfrm>
          </p:grpSpPr>
          <p:sp>
            <p:nvSpPr>
              <p:cNvPr id="332" name="Ellipse 331"/>
              <p:cNvSpPr/>
              <p:nvPr/>
            </p:nvSpPr>
            <p:spPr>
              <a:xfrm>
                <a:off x="10409274" y="2190307"/>
                <a:ext cx="159489" cy="15948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endParaRPr lang="fr-FR" sz="1107" b="1">
                  <a:solidFill>
                    <a:prstClr val="white"/>
                  </a:solidFill>
                </a:endParaRPr>
              </a:p>
            </p:txBody>
          </p:sp>
          <p:cxnSp>
            <p:nvCxnSpPr>
              <p:cNvPr id="333" name="Connecteur droit 332"/>
              <p:cNvCxnSpPr>
                <a:stCxn id="332" idx="4"/>
              </p:cNvCxnSpPr>
              <p:nvPr/>
            </p:nvCxnSpPr>
            <p:spPr>
              <a:xfrm>
                <a:off x="10489019" y="2349796"/>
                <a:ext cx="0" cy="194621"/>
              </a:xfrm>
              <a:prstGeom prst="line">
                <a:avLst/>
              </a:prstGeom>
            </p:spPr>
            <p:style>
              <a:lnRef idx="1">
                <a:schemeClr val="dk1"/>
              </a:lnRef>
              <a:fillRef idx="0">
                <a:schemeClr val="dk1"/>
              </a:fillRef>
              <a:effectRef idx="0">
                <a:schemeClr val="dk1"/>
              </a:effectRef>
              <a:fontRef idx="minor">
                <a:schemeClr val="tx1"/>
              </a:fontRef>
            </p:style>
          </p:cxnSp>
          <p:cxnSp>
            <p:nvCxnSpPr>
              <p:cNvPr id="334" name="Connecteur droit 333"/>
              <p:cNvCxnSpPr/>
              <p:nvPr/>
            </p:nvCxnSpPr>
            <p:spPr>
              <a:xfrm>
                <a:off x="10409274" y="2449002"/>
                <a:ext cx="159489" cy="0"/>
              </a:xfrm>
              <a:prstGeom prst="line">
                <a:avLst/>
              </a:prstGeom>
            </p:spPr>
            <p:style>
              <a:lnRef idx="1">
                <a:schemeClr val="dk1"/>
              </a:lnRef>
              <a:fillRef idx="0">
                <a:schemeClr val="dk1"/>
              </a:fillRef>
              <a:effectRef idx="0">
                <a:schemeClr val="dk1"/>
              </a:effectRef>
              <a:fontRef idx="minor">
                <a:schemeClr val="tx1"/>
              </a:fontRef>
            </p:style>
          </p:cxnSp>
          <p:cxnSp>
            <p:nvCxnSpPr>
              <p:cNvPr id="335" name="Connecteur droit 334"/>
              <p:cNvCxnSpPr/>
              <p:nvPr/>
            </p:nvCxnSpPr>
            <p:spPr>
              <a:xfrm flipH="1">
                <a:off x="10409275" y="2544417"/>
                <a:ext cx="79744" cy="79744"/>
              </a:xfrm>
              <a:prstGeom prst="line">
                <a:avLst/>
              </a:prstGeom>
            </p:spPr>
            <p:style>
              <a:lnRef idx="1">
                <a:schemeClr val="dk1"/>
              </a:lnRef>
              <a:fillRef idx="0">
                <a:schemeClr val="dk1"/>
              </a:fillRef>
              <a:effectRef idx="0">
                <a:schemeClr val="dk1"/>
              </a:effectRef>
              <a:fontRef idx="minor">
                <a:schemeClr val="tx1"/>
              </a:fontRef>
            </p:style>
          </p:cxnSp>
          <p:cxnSp>
            <p:nvCxnSpPr>
              <p:cNvPr id="336" name="Connecteur droit 335"/>
              <p:cNvCxnSpPr/>
              <p:nvPr/>
            </p:nvCxnSpPr>
            <p:spPr>
              <a:xfrm>
                <a:off x="10489019" y="2544417"/>
                <a:ext cx="79744" cy="79744"/>
              </a:xfrm>
              <a:prstGeom prst="line">
                <a:avLst/>
              </a:prstGeom>
            </p:spPr>
            <p:style>
              <a:lnRef idx="1">
                <a:schemeClr val="dk1"/>
              </a:lnRef>
              <a:fillRef idx="0">
                <a:schemeClr val="dk1"/>
              </a:fillRef>
              <a:effectRef idx="0">
                <a:schemeClr val="dk1"/>
              </a:effectRef>
              <a:fontRef idx="minor">
                <a:schemeClr val="tx1"/>
              </a:fontRef>
            </p:style>
          </p:cxnSp>
        </p:grpSp>
        <p:sp>
          <p:nvSpPr>
            <p:cNvPr id="331" name="ZoneTexte 330"/>
            <p:cNvSpPr txBox="1"/>
            <p:nvPr/>
          </p:nvSpPr>
          <p:spPr>
            <a:xfrm>
              <a:off x="10866590" y="4784302"/>
              <a:ext cx="872100" cy="304100"/>
            </a:xfrm>
            <a:prstGeom prst="rect">
              <a:avLst/>
            </a:prstGeom>
            <a:noFill/>
          </p:spPr>
          <p:txBody>
            <a:bodyPr wrap="square" rtlCol="0">
              <a:spAutoFit/>
            </a:bodyPr>
            <a:lstStyle/>
            <a:p>
              <a:pPr algn="ctr" defTabSz="280904"/>
              <a:r>
                <a:rPr lang="fr-FR" sz="614" b="1" dirty="0">
                  <a:solidFill>
                    <a:prstClr val="black"/>
                  </a:solidFill>
                </a:rPr>
                <a:t>Recherche</a:t>
              </a:r>
            </a:p>
          </p:txBody>
        </p:sp>
      </p:grpSp>
      <p:grpSp>
        <p:nvGrpSpPr>
          <p:cNvPr id="337" name="Groupe 336"/>
          <p:cNvGrpSpPr/>
          <p:nvPr/>
        </p:nvGrpSpPr>
        <p:grpSpPr>
          <a:xfrm>
            <a:off x="6112785" y="5113077"/>
            <a:ext cx="631613" cy="469555"/>
            <a:chOff x="10813408" y="4324180"/>
            <a:chExt cx="1027980" cy="764222"/>
          </a:xfrm>
        </p:grpSpPr>
        <p:grpSp>
          <p:nvGrpSpPr>
            <p:cNvPr id="338" name="Groupe 337"/>
            <p:cNvGrpSpPr/>
            <p:nvPr/>
          </p:nvGrpSpPr>
          <p:grpSpPr>
            <a:xfrm>
              <a:off x="11222896" y="4324180"/>
              <a:ext cx="159489" cy="433854"/>
              <a:chOff x="10409274" y="2190307"/>
              <a:chExt cx="159489" cy="433854"/>
            </a:xfrm>
          </p:grpSpPr>
          <p:sp>
            <p:nvSpPr>
              <p:cNvPr id="340" name="Ellipse 339"/>
              <p:cNvSpPr/>
              <p:nvPr/>
            </p:nvSpPr>
            <p:spPr>
              <a:xfrm>
                <a:off x="10409274" y="2190307"/>
                <a:ext cx="159489" cy="15948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endParaRPr lang="fr-FR" sz="1107" b="1">
                  <a:solidFill>
                    <a:prstClr val="white"/>
                  </a:solidFill>
                </a:endParaRPr>
              </a:p>
            </p:txBody>
          </p:sp>
          <p:cxnSp>
            <p:nvCxnSpPr>
              <p:cNvPr id="341" name="Connecteur droit 340"/>
              <p:cNvCxnSpPr>
                <a:stCxn id="340" idx="4"/>
              </p:cNvCxnSpPr>
              <p:nvPr/>
            </p:nvCxnSpPr>
            <p:spPr>
              <a:xfrm>
                <a:off x="10489019" y="2349796"/>
                <a:ext cx="0" cy="194621"/>
              </a:xfrm>
              <a:prstGeom prst="line">
                <a:avLst/>
              </a:prstGeom>
            </p:spPr>
            <p:style>
              <a:lnRef idx="1">
                <a:schemeClr val="dk1"/>
              </a:lnRef>
              <a:fillRef idx="0">
                <a:schemeClr val="dk1"/>
              </a:fillRef>
              <a:effectRef idx="0">
                <a:schemeClr val="dk1"/>
              </a:effectRef>
              <a:fontRef idx="minor">
                <a:schemeClr val="tx1"/>
              </a:fontRef>
            </p:style>
          </p:cxnSp>
          <p:cxnSp>
            <p:nvCxnSpPr>
              <p:cNvPr id="342" name="Connecteur droit 341"/>
              <p:cNvCxnSpPr/>
              <p:nvPr/>
            </p:nvCxnSpPr>
            <p:spPr>
              <a:xfrm>
                <a:off x="10409274" y="2449002"/>
                <a:ext cx="159489" cy="0"/>
              </a:xfrm>
              <a:prstGeom prst="line">
                <a:avLst/>
              </a:prstGeom>
            </p:spPr>
            <p:style>
              <a:lnRef idx="1">
                <a:schemeClr val="dk1"/>
              </a:lnRef>
              <a:fillRef idx="0">
                <a:schemeClr val="dk1"/>
              </a:fillRef>
              <a:effectRef idx="0">
                <a:schemeClr val="dk1"/>
              </a:effectRef>
              <a:fontRef idx="minor">
                <a:schemeClr val="tx1"/>
              </a:fontRef>
            </p:style>
          </p:cxnSp>
          <p:cxnSp>
            <p:nvCxnSpPr>
              <p:cNvPr id="343" name="Connecteur droit 342"/>
              <p:cNvCxnSpPr/>
              <p:nvPr/>
            </p:nvCxnSpPr>
            <p:spPr>
              <a:xfrm flipH="1">
                <a:off x="10409275" y="2544417"/>
                <a:ext cx="79744" cy="79744"/>
              </a:xfrm>
              <a:prstGeom prst="line">
                <a:avLst/>
              </a:prstGeom>
            </p:spPr>
            <p:style>
              <a:lnRef idx="1">
                <a:schemeClr val="dk1"/>
              </a:lnRef>
              <a:fillRef idx="0">
                <a:schemeClr val="dk1"/>
              </a:fillRef>
              <a:effectRef idx="0">
                <a:schemeClr val="dk1"/>
              </a:effectRef>
              <a:fontRef idx="minor">
                <a:schemeClr val="tx1"/>
              </a:fontRef>
            </p:style>
          </p:cxnSp>
          <p:cxnSp>
            <p:nvCxnSpPr>
              <p:cNvPr id="344" name="Connecteur droit 343"/>
              <p:cNvCxnSpPr/>
              <p:nvPr/>
            </p:nvCxnSpPr>
            <p:spPr>
              <a:xfrm>
                <a:off x="10489019" y="2544417"/>
                <a:ext cx="79744" cy="79744"/>
              </a:xfrm>
              <a:prstGeom prst="line">
                <a:avLst/>
              </a:prstGeom>
            </p:spPr>
            <p:style>
              <a:lnRef idx="1">
                <a:schemeClr val="dk1"/>
              </a:lnRef>
              <a:fillRef idx="0">
                <a:schemeClr val="dk1"/>
              </a:fillRef>
              <a:effectRef idx="0">
                <a:schemeClr val="dk1"/>
              </a:effectRef>
              <a:fontRef idx="minor">
                <a:schemeClr val="tx1"/>
              </a:fontRef>
            </p:style>
          </p:cxnSp>
        </p:grpSp>
        <p:sp>
          <p:nvSpPr>
            <p:cNvPr id="339" name="ZoneTexte 338"/>
            <p:cNvSpPr txBox="1"/>
            <p:nvPr/>
          </p:nvSpPr>
          <p:spPr>
            <a:xfrm>
              <a:off x="10813408" y="4784302"/>
              <a:ext cx="1027980" cy="304100"/>
            </a:xfrm>
            <a:prstGeom prst="rect">
              <a:avLst/>
            </a:prstGeom>
            <a:noFill/>
          </p:spPr>
          <p:txBody>
            <a:bodyPr wrap="square" rtlCol="0">
              <a:spAutoFit/>
            </a:bodyPr>
            <a:lstStyle/>
            <a:p>
              <a:pPr algn="ctr" defTabSz="280904"/>
              <a:r>
                <a:rPr lang="fr-FR" sz="614" b="1" dirty="0">
                  <a:solidFill>
                    <a:prstClr val="black"/>
                  </a:solidFill>
                </a:rPr>
                <a:t>Bibliothèque</a:t>
              </a:r>
            </a:p>
          </p:txBody>
        </p:sp>
      </p:grpSp>
      <p:grpSp>
        <p:nvGrpSpPr>
          <p:cNvPr id="345" name="Groupe 344"/>
          <p:cNvGrpSpPr/>
          <p:nvPr/>
        </p:nvGrpSpPr>
        <p:grpSpPr>
          <a:xfrm>
            <a:off x="6160673" y="3762609"/>
            <a:ext cx="535837" cy="469555"/>
            <a:chOff x="10866590" y="4324180"/>
            <a:chExt cx="872100" cy="764219"/>
          </a:xfrm>
        </p:grpSpPr>
        <p:grpSp>
          <p:nvGrpSpPr>
            <p:cNvPr id="346" name="Groupe 345"/>
            <p:cNvGrpSpPr/>
            <p:nvPr/>
          </p:nvGrpSpPr>
          <p:grpSpPr>
            <a:xfrm>
              <a:off x="11222896" y="4324180"/>
              <a:ext cx="159489" cy="433854"/>
              <a:chOff x="10409274" y="2190307"/>
              <a:chExt cx="159489" cy="433854"/>
            </a:xfrm>
          </p:grpSpPr>
          <p:sp>
            <p:nvSpPr>
              <p:cNvPr id="348" name="Ellipse 347"/>
              <p:cNvSpPr/>
              <p:nvPr/>
            </p:nvSpPr>
            <p:spPr>
              <a:xfrm>
                <a:off x="10409274" y="2190307"/>
                <a:ext cx="159489" cy="15948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endParaRPr lang="fr-FR" sz="1107" b="1">
                  <a:solidFill>
                    <a:prstClr val="white"/>
                  </a:solidFill>
                </a:endParaRPr>
              </a:p>
            </p:txBody>
          </p:sp>
          <p:cxnSp>
            <p:nvCxnSpPr>
              <p:cNvPr id="349" name="Connecteur droit 348"/>
              <p:cNvCxnSpPr>
                <a:stCxn id="348" idx="4"/>
              </p:cNvCxnSpPr>
              <p:nvPr/>
            </p:nvCxnSpPr>
            <p:spPr>
              <a:xfrm>
                <a:off x="10489019" y="2349796"/>
                <a:ext cx="0" cy="194621"/>
              </a:xfrm>
              <a:prstGeom prst="line">
                <a:avLst/>
              </a:prstGeom>
            </p:spPr>
            <p:style>
              <a:lnRef idx="1">
                <a:schemeClr val="dk1"/>
              </a:lnRef>
              <a:fillRef idx="0">
                <a:schemeClr val="dk1"/>
              </a:fillRef>
              <a:effectRef idx="0">
                <a:schemeClr val="dk1"/>
              </a:effectRef>
              <a:fontRef idx="minor">
                <a:schemeClr val="tx1"/>
              </a:fontRef>
            </p:style>
          </p:cxnSp>
          <p:cxnSp>
            <p:nvCxnSpPr>
              <p:cNvPr id="350" name="Connecteur droit 349"/>
              <p:cNvCxnSpPr/>
              <p:nvPr/>
            </p:nvCxnSpPr>
            <p:spPr>
              <a:xfrm>
                <a:off x="10409274" y="2449002"/>
                <a:ext cx="159489" cy="0"/>
              </a:xfrm>
              <a:prstGeom prst="line">
                <a:avLst/>
              </a:prstGeom>
            </p:spPr>
            <p:style>
              <a:lnRef idx="1">
                <a:schemeClr val="dk1"/>
              </a:lnRef>
              <a:fillRef idx="0">
                <a:schemeClr val="dk1"/>
              </a:fillRef>
              <a:effectRef idx="0">
                <a:schemeClr val="dk1"/>
              </a:effectRef>
              <a:fontRef idx="minor">
                <a:schemeClr val="tx1"/>
              </a:fontRef>
            </p:style>
          </p:cxnSp>
          <p:cxnSp>
            <p:nvCxnSpPr>
              <p:cNvPr id="351" name="Connecteur droit 350"/>
              <p:cNvCxnSpPr/>
              <p:nvPr/>
            </p:nvCxnSpPr>
            <p:spPr>
              <a:xfrm flipH="1">
                <a:off x="10409275" y="2544417"/>
                <a:ext cx="79744" cy="79744"/>
              </a:xfrm>
              <a:prstGeom prst="line">
                <a:avLst/>
              </a:prstGeom>
            </p:spPr>
            <p:style>
              <a:lnRef idx="1">
                <a:schemeClr val="dk1"/>
              </a:lnRef>
              <a:fillRef idx="0">
                <a:schemeClr val="dk1"/>
              </a:fillRef>
              <a:effectRef idx="0">
                <a:schemeClr val="dk1"/>
              </a:effectRef>
              <a:fontRef idx="minor">
                <a:schemeClr val="tx1"/>
              </a:fontRef>
            </p:style>
          </p:cxnSp>
          <p:cxnSp>
            <p:nvCxnSpPr>
              <p:cNvPr id="352" name="Connecteur droit 351"/>
              <p:cNvCxnSpPr/>
              <p:nvPr/>
            </p:nvCxnSpPr>
            <p:spPr>
              <a:xfrm>
                <a:off x="10489019" y="2544417"/>
                <a:ext cx="79744" cy="79744"/>
              </a:xfrm>
              <a:prstGeom prst="line">
                <a:avLst/>
              </a:prstGeom>
            </p:spPr>
            <p:style>
              <a:lnRef idx="1">
                <a:schemeClr val="dk1"/>
              </a:lnRef>
              <a:fillRef idx="0">
                <a:schemeClr val="dk1"/>
              </a:fillRef>
              <a:effectRef idx="0">
                <a:schemeClr val="dk1"/>
              </a:effectRef>
              <a:fontRef idx="minor">
                <a:schemeClr val="tx1"/>
              </a:fontRef>
            </p:style>
          </p:cxnSp>
        </p:grpSp>
        <p:sp>
          <p:nvSpPr>
            <p:cNvPr id="347" name="ZoneTexte 346"/>
            <p:cNvSpPr txBox="1"/>
            <p:nvPr/>
          </p:nvSpPr>
          <p:spPr>
            <a:xfrm>
              <a:off x="10866590" y="4784300"/>
              <a:ext cx="872100" cy="304099"/>
            </a:xfrm>
            <a:prstGeom prst="rect">
              <a:avLst/>
            </a:prstGeom>
            <a:noFill/>
          </p:spPr>
          <p:txBody>
            <a:bodyPr wrap="square" rtlCol="0">
              <a:spAutoFit/>
            </a:bodyPr>
            <a:lstStyle/>
            <a:p>
              <a:pPr algn="ctr" defTabSz="280904"/>
              <a:r>
                <a:rPr lang="fr-FR" sz="614" b="1" dirty="0">
                  <a:solidFill>
                    <a:prstClr val="black"/>
                  </a:solidFill>
                </a:rPr>
                <a:t>Formation</a:t>
              </a:r>
            </a:p>
          </p:txBody>
        </p:sp>
      </p:grpSp>
      <p:grpSp>
        <p:nvGrpSpPr>
          <p:cNvPr id="353" name="Groupe 352"/>
          <p:cNvGrpSpPr/>
          <p:nvPr/>
        </p:nvGrpSpPr>
        <p:grpSpPr>
          <a:xfrm>
            <a:off x="6091742" y="2982500"/>
            <a:ext cx="622788" cy="564068"/>
            <a:chOff x="10789449" y="4324180"/>
            <a:chExt cx="1013617" cy="918043"/>
          </a:xfrm>
        </p:grpSpPr>
        <p:grpSp>
          <p:nvGrpSpPr>
            <p:cNvPr id="354" name="Groupe 353"/>
            <p:cNvGrpSpPr/>
            <p:nvPr/>
          </p:nvGrpSpPr>
          <p:grpSpPr>
            <a:xfrm>
              <a:off x="11222896" y="4324180"/>
              <a:ext cx="159489" cy="433854"/>
              <a:chOff x="10409274" y="2190307"/>
              <a:chExt cx="159489" cy="433854"/>
            </a:xfrm>
          </p:grpSpPr>
          <p:sp>
            <p:nvSpPr>
              <p:cNvPr id="356" name="Ellipse 355"/>
              <p:cNvSpPr/>
              <p:nvPr/>
            </p:nvSpPr>
            <p:spPr>
              <a:xfrm>
                <a:off x="10409274" y="2190307"/>
                <a:ext cx="159489" cy="15948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endParaRPr lang="fr-FR" sz="1107" b="1">
                  <a:solidFill>
                    <a:prstClr val="white"/>
                  </a:solidFill>
                </a:endParaRPr>
              </a:p>
            </p:txBody>
          </p:sp>
          <p:cxnSp>
            <p:nvCxnSpPr>
              <p:cNvPr id="357" name="Connecteur droit 356"/>
              <p:cNvCxnSpPr>
                <a:stCxn id="356" idx="4"/>
              </p:cNvCxnSpPr>
              <p:nvPr/>
            </p:nvCxnSpPr>
            <p:spPr>
              <a:xfrm>
                <a:off x="10489019" y="2349796"/>
                <a:ext cx="0" cy="194621"/>
              </a:xfrm>
              <a:prstGeom prst="line">
                <a:avLst/>
              </a:prstGeom>
            </p:spPr>
            <p:style>
              <a:lnRef idx="1">
                <a:schemeClr val="dk1"/>
              </a:lnRef>
              <a:fillRef idx="0">
                <a:schemeClr val="dk1"/>
              </a:fillRef>
              <a:effectRef idx="0">
                <a:schemeClr val="dk1"/>
              </a:effectRef>
              <a:fontRef idx="minor">
                <a:schemeClr val="tx1"/>
              </a:fontRef>
            </p:style>
          </p:cxnSp>
          <p:cxnSp>
            <p:nvCxnSpPr>
              <p:cNvPr id="358" name="Connecteur droit 357"/>
              <p:cNvCxnSpPr/>
              <p:nvPr/>
            </p:nvCxnSpPr>
            <p:spPr>
              <a:xfrm>
                <a:off x="10409274" y="2449002"/>
                <a:ext cx="159489" cy="0"/>
              </a:xfrm>
              <a:prstGeom prst="line">
                <a:avLst/>
              </a:prstGeom>
            </p:spPr>
            <p:style>
              <a:lnRef idx="1">
                <a:schemeClr val="dk1"/>
              </a:lnRef>
              <a:fillRef idx="0">
                <a:schemeClr val="dk1"/>
              </a:fillRef>
              <a:effectRef idx="0">
                <a:schemeClr val="dk1"/>
              </a:effectRef>
              <a:fontRef idx="minor">
                <a:schemeClr val="tx1"/>
              </a:fontRef>
            </p:style>
          </p:cxnSp>
          <p:cxnSp>
            <p:nvCxnSpPr>
              <p:cNvPr id="359" name="Connecteur droit 358"/>
              <p:cNvCxnSpPr/>
              <p:nvPr/>
            </p:nvCxnSpPr>
            <p:spPr>
              <a:xfrm flipH="1">
                <a:off x="10409275" y="2544417"/>
                <a:ext cx="79744" cy="79744"/>
              </a:xfrm>
              <a:prstGeom prst="line">
                <a:avLst/>
              </a:prstGeom>
            </p:spPr>
            <p:style>
              <a:lnRef idx="1">
                <a:schemeClr val="dk1"/>
              </a:lnRef>
              <a:fillRef idx="0">
                <a:schemeClr val="dk1"/>
              </a:fillRef>
              <a:effectRef idx="0">
                <a:schemeClr val="dk1"/>
              </a:effectRef>
              <a:fontRef idx="minor">
                <a:schemeClr val="tx1"/>
              </a:fontRef>
            </p:style>
          </p:cxnSp>
          <p:cxnSp>
            <p:nvCxnSpPr>
              <p:cNvPr id="360" name="Connecteur droit 359"/>
              <p:cNvCxnSpPr/>
              <p:nvPr/>
            </p:nvCxnSpPr>
            <p:spPr>
              <a:xfrm>
                <a:off x="10489019" y="2544417"/>
                <a:ext cx="79744" cy="79744"/>
              </a:xfrm>
              <a:prstGeom prst="line">
                <a:avLst/>
              </a:prstGeom>
            </p:spPr>
            <p:style>
              <a:lnRef idx="1">
                <a:schemeClr val="dk1"/>
              </a:lnRef>
              <a:fillRef idx="0">
                <a:schemeClr val="dk1"/>
              </a:fillRef>
              <a:effectRef idx="0">
                <a:schemeClr val="dk1"/>
              </a:effectRef>
              <a:fontRef idx="minor">
                <a:schemeClr val="tx1"/>
              </a:fontRef>
            </p:style>
          </p:cxnSp>
        </p:grpSp>
        <p:sp>
          <p:nvSpPr>
            <p:cNvPr id="355" name="ZoneTexte 354"/>
            <p:cNvSpPr txBox="1"/>
            <p:nvPr/>
          </p:nvSpPr>
          <p:spPr>
            <a:xfrm>
              <a:off x="10789449" y="4784300"/>
              <a:ext cx="1013617" cy="457923"/>
            </a:xfrm>
            <a:prstGeom prst="rect">
              <a:avLst/>
            </a:prstGeom>
            <a:noFill/>
          </p:spPr>
          <p:txBody>
            <a:bodyPr wrap="square" rtlCol="0">
              <a:spAutoFit/>
            </a:bodyPr>
            <a:lstStyle/>
            <a:p>
              <a:pPr algn="ctr" defTabSz="280904"/>
              <a:r>
                <a:rPr lang="fr-FR" sz="614" b="1" dirty="0">
                  <a:solidFill>
                    <a:prstClr val="black"/>
                  </a:solidFill>
                </a:rPr>
                <a:t>Responsable composante</a:t>
              </a:r>
            </a:p>
          </p:txBody>
        </p:sp>
      </p:grpSp>
      <p:cxnSp>
        <p:nvCxnSpPr>
          <p:cNvPr id="363" name="Connecteur droit avec flèche 362"/>
          <p:cNvCxnSpPr/>
          <p:nvPr/>
        </p:nvCxnSpPr>
        <p:spPr>
          <a:xfrm flipH="1">
            <a:off x="6703017" y="2305240"/>
            <a:ext cx="1194536" cy="8170"/>
          </a:xfrm>
          <a:prstGeom prst="straightConnector1">
            <a:avLst/>
          </a:prstGeom>
          <a:ln w="12700">
            <a:tailEnd type="triangle"/>
          </a:ln>
        </p:spPr>
        <p:style>
          <a:lnRef idx="3">
            <a:schemeClr val="dk1"/>
          </a:lnRef>
          <a:fillRef idx="0">
            <a:schemeClr val="dk1"/>
          </a:fillRef>
          <a:effectRef idx="2">
            <a:schemeClr val="dk1"/>
          </a:effectRef>
          <a:fontRef idx="minor">
            <a:schemeClr val="tx1"/>
          </a:fontRef>
        </p:style>
      </p:cxnSp>
      <p:sp>
        <p:nvSpPr>
          <p:cNvPr id="364" name="ZoneTexte 363"/>
          <p:cNvSpPr txBox="1"/>
          <p:nvPr/>
        </p:nvSpPr>
        <p:spPr>
          <a:xfrm>
            <a:off x="6993166" y="2105185"/>
            <a:ext cx="918841" cy="200055"/>
          </a:xfrm>
          <a:prstGeom prst="rect">
            <a:avLst/>
          </a:prstGeom>
          <a:noFill/>
        </p:spPr>
        <p:txBody>
          <a:bodyPr wrap="none" rtlCol="0">
            <a:spAutoFit/>
          </a:bodyPr>
          <a:lstStyle/>
          <a:p>
            <a:pPr defTabSz="280904"/>
            <a:r>
              <a:rPr lang="fr-FR" sz="700" dirty="0">
                <a:solidFill>
                  <a:prstClr val="black"/>
                </a:solidFill>
              </a:rPr>
              <a:t>pose sa candidature</a:t>
            </a:r>
          </a:p>
        </p:txBody>
      </p:sp>
      <p:sp>
        <p:nvSpPr>
          <p:cNvPr id="367" name="ZoneTexte 366"/>
          <p:cNvSpPr txBox="1"/>
          <p:nvPr/>
        </p:nvSpPr>
        <p:spPr>
          <a:xfrm>
            <a:off x="1355055" y="5853315"/>
            <a:ext cx="1054152" cy="300339"/>
          </a:xfrm>
          <a:prstGeom prst="rect">
            <a:avLst/>
          </a:prstGeom>
          <a:noFill/>
        </p:spPr>
        <p:txBody>
          <a:bodyPr wrap="square" rtlCol="0">
            <a:spAutoFit/>
          </a:bodyPr>
          <a:lstStyle/>
          <a:p>
            <a:pPr defTabSz="280904"/>
            <a:r>
              <a:rPr lang="fr-FR" sz="676" dirty="0">
                <a:solidFill>
                  <a:prstClr val="black"/>
                </a:solidFill>
              </a:rPr>
              <a:t>saisie manuelle de création et mise à jour</a:t>
            </a:r>
          </a:p>
        </p:txBody>
      </p:sp>
      <p:cxnSp>
        <p:nvCxnSpPr>
          <p:cNvPr id="368" name="Connecteur en arc 367"/>
          <p:cNvCxnSpPr/>
          <p:nvPr/>
        </p:nvCxnSpPr>
        <p:spPr>
          <a:xfrm>
            <a:off x="6699476" y="2407369"/>
            <a:ext cx="15054" cy="933921"/>
          </a:xfrm>
          <a:prstGeom prst="curvedConnector3">
            <a:avLst>
              <a:gd name="adj1" fmla="val 1618533"/>
            </a:avLst>
          </a:prstGeom>
          <a:ln w="12700">
            <a:headEnd type="triangle"/>
            <a:tailEnd type="triangle"/>
          </a:ln>
        </p:spPr>
        <p:style>
          <a:lnRef idx="3">
            <a:schemeClr val="dk1"/>
          </a:lnRef>
          <a:fillRef idx="0">
            <a:schemeClr val="dk1"/>
          </a:fillRef>
          <a:effectRef idx="2">
            <a:schemeClr val="dk1"/>
          </a:effectRef>
          <a:fontRef idx="minor">
            <a:schemeClr val="tx1"/>
          </a:fontRef>
        </p:style>
      </p:cxnSp>
      <p:sp>
        <p:nvSpPr>
          <p:cNvPr id="369" name="ZoneTexte 368"/>
          <p:cNvSpPr txBox="1"/>
          <p:nvPr/>
        </p:nvSpPr>
        <p:spPr>
          <a:xfrm>
            <a:off x="6998515" y="2730837"/>
            <a:ext cx="769553" cy="415498"/>
          </a:xfrm>
          <a:prstGeom prst="rect">
            <a:avLst/>
          </a:prstGeom>
          <a:solidFill>
            <a:srgbClr val="FFFFFF">
              <a:alpha val="65098"/>
            </a:srgbClr>
          </a:solidFill>
        </p:spPr>
        <p:txBody>
          <a:bodyPr wrap="square" rtlCol="0">
            <a:spAutoFit/>
          </a:bodyPr>
          <a:lstStyle>
            <a:defPPr>
              <a:defRPr lang="fr-FR"/>
            </a:defPPr>
            <a:lvl1pPr>
              <a:defRPr sz="1050"/>
            </a:lvl1pPr>
          </a:lstStyle>
          <a:p>
            <a:pPr defTabSz="280904"/>
            <a:r>
              <a:rPr lang="fr-FR" sz="700" dirty="0">
                <a:solidFill>
                  <a:prstClr val="black"/>
                </a:solidFill>
              </a:rPr>
              <a:t>Échangent au sujet de la candidature</a:t>
            </a:r>
          </a:p>
        </p:txBody>
      </p:sp>
      <p:cxnSp>
        <p:nvCxnSpPr>
          <p:cNvPr id="370" name="Connecteur en angle 369"/>
          <p:cNvCxnSpPr>
            <a:stCxn id="239" idx="0"/>
          </p:cNvCxnSpPr>
          <p:nvPr/>
        </p:nvCxnSpPr>
        <p:spPr>
          <a:xfrm rot="16200000" flipV="1">
            <a:off x="6952875" y="1044729"/>
            <a:ext cx="769016" cy="1367161"/>
          </a:xfrm>
          <a:prstGeom prst="bentConnector2">
            <a:avLst/>
          </a:prstGeom>
          <a:ln w="12700">
            <a:tailEnd type="triangle"/>
          </a:ln>
        </p:spPr>
        <p:style>
          <a:lnRef idx="3">
            <a:schemeClr val="dk1"/>
          </a:lnRef>
          <a:fillRef idx="0">
            <a:schemeClr val="dk1"/>
          </a:fillRef>
          <a:effectRef idx="2">
            <a:schemeClr val="dk1"/>
          </a:effectRef>
          <a:fontRef idx="minor">
            <a:schemeClr val="tx1"/>
          </a:fontRef>
        </p:style>
      </p:cxnSp>
      <p:sp>
        <p:nvSpPr>
          <p:cNvPr id="371" name="ZoneTexte 370"/>
          <p:cNvSpPr txBox="1"/>
          <p:nvPr/>
        </p:nvSpPr>
        <p:spPr>
          <a:xfrm>
            <a:off x="7248673" y="1380567"/>
            <a:ext cx="755521" cy="415498"/>
          </a:xfrm>
          <a:prstGeom prst="rect">
            <a:avLst/>
          </a:prstGeom>
          <a:noFill/>
        </p:spPr>
        <p:txBody>
          <a:bodyPr wrap="square" rtlCol="0">
            <a:spAutoFit/>
          </a:bodyPr>
          <a:lstStyle/>
          <a:p>
            <a:pPr algn="r" defTabSz="280904"/>
            <a:r>
              <a:rPr lang="fr-FR" sz="700" dirty="0">
                <a:solidFill>
                  <a:prstClr val="black"/>
                </a:solidFill>
              </a:rPr>
              <a:t>déclare une première note de frais</a:t>
            </a:r>
          </a:p>
        </p:txBody>
      </p:sp>
      <p:cxnSp>
        <p:nvCxnSpPr>
          <p:cNvPr id="372" name="Connecteur en arc 371"/>
          <p:cNvCxnSpPr/>
          <p:nvPr/>
        </p:nvCxnSpPr>
        <p:spPr>
          <a:xfrm>
            <a:off x="6687231" y="3478701"/>
            <a:ext cx="15786" cy="642524"/>
          </a:xfrm>
          <a:prstGeom prst="curvedConnector3">
            <a:avLst>
              <a:gd name="adj1" fmla="val 989737"/>
            </a:avLst>
          </a:prstGeom>
          <a:ln w="12700">
            <a:headEnd type="none"/>
            <a:tailEnd type="triangle"/>
          </a:ln>
        </p:spPr>
        <p:style>
          <a:lnRef idx="3">
            <a:schemeClr val="dk1"/>
          </a:lnRef>
          <a:fillRef idx="0">
            <a:schemeClr val="dk1"/>
          </a:fillRef>
          <a:effectRef idx="2">
            <a:schemeClr val="dk1"/>
          </a:effectRef>
          <a:fontRef idx="minor">
            <a:schemeClr val="tx1"/>
          </a:fontRef>
        </p:style>
      </p:cxnSp>
      <p:sp>
        <p:nvSpPr>
          <p:cNvPr id="373" name="ZoneTexte 372"/>
          <p:cNvSpPr txBox="1"/>
          <p:nvPr/>
        </p:nvSpPr>
        <p:spPr>
          <a:xfrm>
            <a:off x="6739835" y="3597031"/>
            <a:ext cx="629343" cy="630942"/>
          </a:xfrm>
          <a:prstGeom prst="rect">
            <a:avLst/>
          </a:prstGeom>
          <a:solidFill>
            <a:srgbClr val="FFFFFF">
              <a:alpha val="65098"/>
            </a:srgbClr>
          </a:solidFill>
        </p:spPr>
        <p:txBody>
          <a:bodyPr wrap="square" rtlCol="0">
            <a:spAutoFit/>
          </a:bodyPr>
          <a:lstStyle>
            <a:defPPr>
              <a:defRPr lang="fr-FR"/>
            </a:defPPr>
            <a:lvl1pPr>
              <a:defRPr sz="1050"/>
            </a:lvl1pPr>
          </a:lstStyle>
          <a:p>
            <a:pPr defTabSz="280904"/>
            <a:r>
              <a:rPr lang="fr-FR" sz="700" dirty="0">
                <a:solidFill>
                  <a:prstClr val="black"/>
                </a:solidFill>
              </a:rPr>
              <a:t>Informe le service de l’arrivée d’un nouvel enseignant</a:t>
            </a:r>
          </a:p>
        </p:txBody>
      </p:sp>
      <p:cxnSp>
        <p:nvCxnSpPr>
          <p:cNvPr id="374" name="Connecteur droit avec flèche 373"/>
          <p:cNvCxnSpPr>
            <a:stCxn id="404" idx="2"/>
            <a:endCxn id="326" idx="0"/>
          </p:cNvCxnSpPr>
          <p:nvPr/>
        </p:nvCxnSpPr>
        <p:spPr>
          <a:xfrm>
            <a:off x="5114881" y="3265210"/>
            <a:ext cx="6225" cy="115283"/>
          </a:xfrm>
          <a:prstGeom prst="straightConnector1">
            <a:avLst/>
          </a:prstGeom>
          <a:ln w="12700">
            <a:prstDash val="sysDash"/>
            <a:tailEnd type="triangle"/>
          </a:ln>
        </p:spPr>
        <p:style>
          <a:lnRef idx="3">
            <a:schemeClr val="accent5"/>
          </a:lnRef>
          <a:fillRef idx="0">
            <a:schemeClr val="accent5"/>
          </a:fillRef>
          <a:effectRef idx="2">
            <a:schemeClr val="accent5"/>
          </a:effectRef>
          <a:fontRef idx="minor">
            <a:schemeClr val="tx1"/>
          </a:fontRef>
        </p:style>
      </p:cxnSp>
      <p:sp>
        <p:nvSpPr>
          <p:cNvPr id="375" name="ZoneTexte 374"/>
          <p:cNvSpPr txBox="1"/>
          <p:nvPr/>
        </p:nvSpPr>
        <p:spPr>
          <a:xfrm>
            <a:off x="3786566" y="3492080"/>
            <a:ext cx="821059" cy="191591"/>
          </a:xfrm>
          <a:prstGeom prst="rect">
            <a:avLst/>
          </a:prstGeom>
          <a:noFill/>
        </p:spPr>
        <p:txBody>
          <a:bodyPr wrap="none" rtlCol="0">
            <a:spAutoFit/>
          </a:bodyPr>
          <a:lstStyle/>
          <a:p>
            <a:pPr defTabSz="280904"/>
            <a:r>
              <a:rPr lang="fr-FR" sz="645" i="1" dirty="0">
                <a:solidFill>
                  <a:srgbClr val="4472C4">
                    <a:lumMod val="75000"/>
                  </a:srgbClr>
                </a:solidFill>
              </a:rPr>
              <a:t>est tuteur de stage</a:t>
            </a:r>
          </a:p>
        </p:txBody>
      </p:sp>
      <p:sp>
        <p:nvSpPr>
          <p:cNvPr id="376" name="ZoneTexte 375"/>
          <p:cNvSpPr txBox="1"/>
          <p:nvPr/>
        </p:nvSpPr>
        <p:spPr>
          <a:xfrm>
            <a:off x="3786116" y="3903174"/>
            <a:ext cx="980400" cy="290849"/>
          </a:xfrm>
          <a:prstGeom prst="rect">
            <a:avLst/>
          </a:prstGeom>
          <a:noFill/>
        </p:spPr>
        <p:txBody>
          <a:bodyPr wrap="square" rtlCol="0">
            <a:spAutoFit/>
          </a:bodyPr>
          <a:lstStyle/>
          <a:p>
            <a:pPr defTabSz="280904"/>
            <a:r>
              <a:rPr lang="fr-FR" sz="645" i="1" dirty="0">
                <a:solidFill>
                  <a:srgbClr val="4472C4">
                    <a:lumMod val="75000"/>
                  </a:srgbClr>
                </a:solidFill>
              </a:rPr>
              <a:t>intervient dans la formation continue</a:t>
            </a:r>
          </a:p>
        </p:txBody>
      </p:sp>
      <p:sp>
        <p:nvSpPr>
          <p:cNvPr id="377" name="ZoneTexte 376"/>
          <p:cNvSpPr txBox="1"/>
          <p:nvPr/>
        </p:nvSpPr>
        <p:spPr>
          <a:xfrm>
            <a:off x="3794567" y="3041421"/>
            <a:ext cx="938502" cy="290849"/>
          </a:xfrm>
          <a:prstGeom prst="rect">
            <a:avLst/>
          </a:prstGeom>
          <a:noFill/>
        </p:spPr>
        <p:txBody>
          <a:bodyPr wrap="square" rtlCol="0">
            <a:spAutoFit/>
          </a:bodyPr>
          <a:lstStyle/>
          <a:p>
            <a:pPr defTabSz="280904"/>
            <a:r>
              <a:rPr lang="fr-FR" sz="645" i="1" dirty="0">
                <a:solidFill>
                  <a:srgbClr val="4472C4">
                    <a:lumMod val="75000"/>
                  </a:srgbClr>
                </a:solidFill>
              </a:rPr>
              <a:t>est responsable d’un enseignement</a:t>
            </a:r>
          </a:p>
        </p:txBody>
      </p:sp>
      <p:sp>
        <p:nvSpPr>
          <p:cNvPr id="378" name="ZoneTexte 377"/>
          <p:cNvSpPr txBox="1"/>
          <p:nvPr/>
        </p:nvSpPr>
        <p:spPr>
          <a:xfrm>
            <a:off x="2137511" y="3735977"/>
            <a:ext cx="781156" cy="588623"/>
          </a:xfrm>
          <a:prstGeom prst="rect">
            <a:avLst/>
          </a:prstGeom>
          <a:noFill/>
        </p:spPr>
        <p:txBody>
          <a:bodyPr wrap="square" rtlCol="0">
            <a:spAutoFit/>
          </a:bodyPr>
          <a:lstStyle/>
          <a:p>
            <a:pPr defTabSz="280904"/>
            <a:r>
              <a:rPr lang="fr-FR" sz="645" i="1" dirty="0">
                <a:solidFill>
                  <a:srgbClr val="4472C4">
                    <a:lumMod val="75000"/>
                  </a:srgbClr>
                </a:solidFill>
              </a:rPr>
              <a:t>valide les candidatures des apprenants pour son enseignements</a:t>
            </a:r>
          </a:p>
        </p:txBody>
      </p:sp>
      <p:cxnSp>
        <p:nvCxnSpPr>
          <p:cNvPr id="381" name="Connecteur en angle 380"/>
          <p:cNvCxnSpPr>
            <a:endCxn id="339" idx="3"/>
          </p:cNvCxnSpPr>
          <p:nvPr/>
        </p:nvCxnSpPr>
        <p:spPr>
          <a:xfrm rot="5400000">
            <a:off x="6024637" y="3462032"/>
            <a:ext cx="2746938" cy="1307416"/>
          </a:xfrm>
          <a:prstGeom prst="bentConnector2">
            <a:avLst/>
          </a:prstGeom>
          <a:ln w="12700">
            <a:tailEnd type="triangle"/>
          </a:ln>
        </p:spPr>
        <p:style>
          <a:lnRef idx="3">
            <a:schemeClr val="dk1"/>
          </a:lnRef>
          <a:fillRef idx="0">
            <a:schemeClr val="dk1"/>
          </a:fillRef>
          <a:effectRef idx="2">
            <a:schemeClr val="dk1"/>
          </a:effectRef>
          <a:fontRef idx="minor">
            <a:schemeClr val="tx1"/>
          </a:fontRef>
        </p:style>
      </p:cxnSp>
      <p:sp>
        <p:nvSpPr>
          <p:cNvPr id="382" name="ZoneTexte 381"/>
          <p:cNvSpPr txBox="1"/>
          <p:nvPr/>
        </p:nvSpPr>
        <p:spPr>
          <a:xfrm>
            <a:off x="7275305" y="5190114"/>
            <a:ext cx="755521" cy="307777"/>
          </a:xfrm>
          <a:prstGeom prst="rect">
            <a:avLst/>
          </a:prstGeom>
          <a:noFill/>
        </p:spPr>
        <p:txBody>
          <a:bodyPr wrap="square" rtlCol="0">
            <a:spAutoFit/>
          </a:bodyPr>
          <a:lstStyle/>
          <a:p>
            <a:pPr algn="r" defTabSz="280904"/>
            <a:r>
              <a:rPr lang="fr-FR" sz="700" dirty="0">
                <a:solidFill>
                  <a:prstClr val="black"/>
                </a:solidFill>
              </a:rPr>
              <a:t>S’inscrit à la bibliothèque</a:t>
            </a:r>
          </a:p>
        </p:txBody>
      </p:sp>
      <p:cxnSp>
        <p:nvCxnSpPr>
          <p:cNvPr id="383" name="Connecteur en arc 382"/>
          <p:cNvCxnSpPr/>
          <p:nvPr/>
        </p:nvCxnSpPr>
        <p:spPr>
          <a:xfrm>
            <a:off x="6712353" y="3397174"/>
            <a:ext cx="27482" cy="1419351"/>
          </a:xfrm>
          <a:prstGeom prst="curvedConnector3">
            <a:avLst>
              <a:gd name="adj1" fmla="val 3096204"/>
            </a:avLst>
          </a:prstGeom>
          <a:ln w="12700">
            <a:headEnd type="none"/>
            <a:tailEnd type="triangle"/>
          </a:ln>
        </p:spPr>
        <p:style>
          <a:lnRef idx="3">
            <a:schemeClr val="dk1"/>
          </a:lnRef>
          <a:fillRef idx="0">
            <a:schemeClr val="dk1"/>
          </a:fillRef>
          <a:effectRef idx="2">
            <a:schemeClr val="dk1"/>
          </a:effectRef>
          <a:fontRef idx="minor">
            <a:schemeClr val="tx1"/>
          </a:fontRef>
        </p:style>
      </p:cxnSp>
      <p:sp>
        <p:nvSpPr>
          <p:cNvPr id="384" name="ZoneTexte 383"/>
          <p:cNvSpPr txBox="1"/>
          <p:nvPr/>
        </p:nvSpPr>
        <p:spPr>
          <a:xfrm>
            <a:off x="7259346" y="4353806"/>
            <a:ext cx="825864" cy="630942"/>
          </a:xfrm>
          <a:prstGeom prst="rect">
            <a:avLst/>
          </a:prstGeom>
          <a:solidFill>
            <a:srgbClr val="FFFFFF">
              <a:alpha val="65098"/>
            </a:srgbClr>
          </a:solidFill>
        </p:spPr>
        <p:txBody>
          <a:bodyPr wrap="square" rtlCol="0">
            <a:spAutoFit/>
          </a:bodyPr>
          <a:lstStyle>
            <a:defPPr>
              <a:defRPr lang="fr-FR"/>
            </a:defPPr>
            <a:lvl1pPr>
              <a:defRPr sz="1050"/>
            </a:lvl1pPr>
          </a:lstStyle>
          <a:p>
            <a:pPr defTabSz="280904"/>
            <a:r>
              <a:rPr lang="fr-FR" sz="700" dirty="0">
                <a:solidFill>
                  <a:prstClr val="black"/>
                </a:solidFill>
              </a:rPr>
              <a:t>Informe le service de l’arrivée d’un nouveau chercheur</a:t>
            </a:r>
          </a:p>
        </p:txBody>
      </p:sp>
      <p:pic>
        <p:nvPicPr>
          <p:cNvPr id="385" name="Image 38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13373" y="4609192"/>
            <a:ext cx="564783" cy="114749"/>
          </a:xfrm>
          <a:prstGeom prst="rect">
            <a:avLst/>
          </a:prstGeom>
        </p:spPr>
      </p:pic>
      <p:pic>
        <p:nvPicPr>
          <p:cNvPr id="386" name="Image 38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55268" y="1278958"/>
            <a:ext cx="480159" cy="101610"/>
          </a:xfrm>
          <a:prstGeom prst="rect">
            <a:avLst/>
          </a:prstGeom>
        </p:spPr>
      </p:pic>
      <p:pic>
        <p:nvPicPr>
          <p:cNvPr id="387" name="Image 38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07143" y="1984088"/>
            <a:ext cx="521755" cy="90992"/>
          </a:xfrm>
          <a:prstGeom prst="rect">
            <a:avLst/>
          </a:prstGeom>
        </p:spPr>
      </p:pic>
      <p:pic>
        <p:nvPicPr>
          <p:cNvPr id="388" name="Image 38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01568" y="3121616"/>
            <a:ext cx="332319" cy="90833"/>
          </a:xfrm>
          <a:prstGeom prst="rect">
            <a:avLst/>
          </a:prstGeom>
        </p:spPr>
      </p:pic>
      <p:pic>
        <p:nvPicPr>
          <p:cNvPr id="389" name="Image 38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869992" y="2785308"/>
            <a:ext cx="504022" cy="107520"/>
          </a:xfrm>
          <a:prstGeom prst="rect">
            <a:avLst/>
          </a:prstGeom>
        </p:spPr>
      </p:pic>
      <p:cxnSp>
        <p:nvCxnSpPr>
          <p:cNvPr id="392" name="Connecteur en angle 391"/>
          <p:cNvCxnSpPr>
            <a:stCxn id="398" idx="2"/>
            <a:endCxn id="325" idx="1"/>
          </p:cNvCxnSpPr>
          <p:nvPr/>
        </p:nvCxnSpPr>
        <p:spPr>
          <a:xfrm rot="5400000">
            <a:off x="1592988" y="2808432"/>
            <a:ext cx="3149368" cy="1908042"/>
          </a:xfrm>
          <a:prstGeom prst="bentConnector4">
            <a:avLst>
              <a:gd name="adj1" fmla="val 9778"/>
              <a:gd name="adj2" fmla="val 157692"/>
            </a:avLst>
          </a:prstGeom>
          <a:ln w="12700">
            <a:solidFill>
              <a:srgbClr val="ED1B7A"/>
            </a:solidFill>
            <a:prstDash val="solid"/>
            <a:tailEnd type="triangle"/>
          </a:ln>
        </p:spPr>
        <p:style>
          <a:lnRef idx="3">
            <a:schemeClr val="accent5"/>
          </a:lnRef>
          <a:fillRef idx="0">
            <a:schemeClr val="accent5"/>
          </a:fillRef>
          <a:effectRef idx="2">
            <a:schemeClr val="accent5"/>
          </a:effectRef>
          <a:fontRef idx="minor">
            <a:schemeClr val="tx1"/>
          </a:fontRef>
        </p:style>
      </p:cxnSp>
      <p:sp>
        <p:nvSpPr>
          <p:cNvPr id="393" name="Rectangle à coins arrondis 392"/>
          <p:cNvSpPr/>
          <p:nvPr/>
        </p:nvSpPr>
        <p:spPr>
          <a:xfrm>
            <a:off x="1193275" y="5927691"/>
            <a:ext cx="159665" cy="99667"/>
          </a:xfrm>
          <a:prstGeom prst="roundRect">
            <a:avLst/>
          </a:prstGeom>
          <a:ln w="19050"/>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56183" tIns="28091" rIns="56183" bIns="28091" numCol="1" spcCol="0" rtlCol="0" fromWordArt="0" anchor="ctr" anchorCtr="0" forceAA="0" compatLnSpc="1">
            <a:prstTxWarp prst="textNoShape">
              <a:avLst/>
            </a:prstTxWarp>
            <a:noAutofit/>
          </a:bodyPr>
          <a:lstStyle/>
          <a:p>
            <a:pPr algn="ctr" defTabSz="280904"/>
            <a:r>
              <a:rPr lang="fr-FR" sz="737" b="1" dirty="0">
                <a:solidFill>
                  <a:srgbClr val="0070C0"/>
                </a:solidFill>
              </a:rPr>
              <a:t>1</a:t>
            </a:r>
          </a:p>
        </p:txBody>
      </p:sp>
      <p:grpSp>
        <p:nvGrpSpPr>
          <p:cNvPr id="394" name="Groupe 393"/>
          <p:cNvGrpSpPr/>
          <p:nvPr/>
        </p:nvGrpSpPr>
        <p:grpSpPr>
          <a:xfrm>
            <a:off x="4711984" y="1813804"/>
            <a:ext cx="845017" cy="371075"/>
            <a:chOff x="6078112" y="2415199"/>
            <a:chExt cx="1375305" cy="603942"/>
          </a:xfrm>
          <a:solidFill>
            <a:schemeClr val="bg1"/>
          </a:solidFill>
        </p:grpSpPr>
        <p:sp>
          <p:nvSpPr>
            <p:cNvPr id="395" name="Rectangle 394"/>
            <p:cNvSpPr/>
            <p:nvPr/>
          </p:nvSpPr>
          <p:spPr>
            <a:xfrm>
              <a:off x="6078112" y="2470567"/>
              <a:ext cx="1309885" cy="548574"/>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737" dirty="0">
                  <a:solidFill>
                    <a:prstClr val="black">
                      <a:lumMod val="75000"/>
                      <a:lumOff val="25000"/>
                    </a:prstClr>
                  </a:solidFill>
                </a:rPr>
                <a:t>Candidatures</a:t>
              </a:r>
            </a:p>
          </p:txBody>
        </p:sp>
        <p:sp>
          <p:nvSpPr>
            <p:cNvPr id="396" name="Rectangle à coins arrondis 395"/>
            <p:cNvSpPr/>
            <p:nvPr/>
          </p:nvSpPr>
          <p:spPr>
            <a:xfrm>
              <a:off x="7193554" y="2415199"/>
              <a:ext cx="259863" cy="162212"/>
            </a:xfrm>
            <a:prstGeom prst="roundRect">
              <a:avLst/>
            </a:prstGeom>
            <a:grpFill/>
            <a:ln w="19050"/>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56183" tIns="28091" rIns="56183" bIns="28091" numCol="1" spcCol="0" rtlCol="0" fromWordArt="0" anchor="ctr" anchorCtr="0" forceAA="0" compatLnSpc="1">
              <a:prstTxWarp prst="textNoShape">
                <a:avLst/>
              </a:prstTxWarp>
              <a:noAutofit/>
            </a:bodyPr>
            <a:lstStyle/>
            <a:p>
              <a:pPr algn="ctr" defTabSz="280904"/>
              <a:r>
                <a:rPr lang="fr-FR" sz="737" b="1" dirty="0">
                  <a:solidFill>
                    <a:srgbClr val="0070C0"/>
                  </a:solidFill>
                </a:rPr>
                <a:t>1</a:t>
              </a:r>
            </a:p>
          </p:txBody>
        </p:sp>
      </p:grpSp>
      <p:grpSp>
        <p:nvGrpSpPr>
          <p:cNvPr id="397" name="Groupe 396"/>
          <p:cNvGrpSpPr/>
          <p:nvPr/>
        </p:nvGrpSpPr>
        <p:grpSpPr>
          <a:xfrm>
            <a:off x="3768921" y="1833655"/>
            <a:ext cx="778633" cy="354115"/>
            <a:chOff x="4546930" y="2445500"/>
            <a:chExt cx="1267263" cy="576339"/>
          </a:xfrm>
          <a:solidFill>
            <a:schemeClr val="bg1"/>
          </a:solidFill>
        </p:grpSpPr>
        <p:sp>
          <p:nvSpPr>
            <p:cNvPr id="398" name="Rectangle 397"/>
            <p:cNvSpPr/>
            <p:nvPr/>
          </p:nvSpPr>
          <p:spPr>
            <a:xfrm>
              <a:off x="4546930" y="2473265"/>
              <a:ext cx="1148315" cy="548574"/>
            </a:xfrm>
            <a:prstGeom prst="rect">
              <a:avLst/>
            </a:prstGeom>
            <a:grpFill/>
            <a:ln w="12700">
              <a:solidFill>
                <a:srgbClr val="C45C9E"/>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737" b="1" dirty="0">
                  <a:solidFill>
                    <a:srgbClr val="C45C9E"/>
                  </a:solidFill>
                </a:rPr>
                <a:t>RH</a:t>
              </a:r>
            </a:p>
          </p:txBody>
        </p:sp>
        <p:sp>
          <p:nvSpPr>
            <p:cNvPr id="399" name="Rectangle à coins arrondis 398"/>
            <p:cNvSpPr/>
            <p:nvPr/>
          </p:nvSpPr>
          <p:spPr>
            <a:xfrm>
              <a:off x="5554330" y="2445500"/>
              <a:ext cx="259863" cy="162212"/>
            </a:xfrm>
            <a:prstGeom prst="roundRect">
              <a:avLst/>
            </a:prstGeom>
            <a:grpFill/>
            <a:ln w="19050"/>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56183" tIns="28091" rIns="56183" bIns="28091" numCol="1" spcCol="0" rtlCol="0" fromWordArt="0" anchor="ctr" anchorCtr="0" forceAA="0" compatLnSpc="1">
              <a:prstTxWarp prst="textNoShape">
                <a:avLst/>
              </a:prstTxWarp>
              <a:noAutofit/>
            </a:bodyPr>
            <a:lstStyle/>
            <a:p>
              <a:pPr algn="ctr" defTabSz="280904"/>
              <a:r>
                <a:rPr lang="fr-FR" sz="737" b="1" dirty="0">
                  <a:solidFill>
                    <a:srgbClr val="0070C0"/>
                  </a:solidFill>
                </a:rPr>
                <a:t>2</a:t>
              </a:r>
            </a:p>
          </p:txBody>
        </p:sp>
      </p:grpSp>
      <p:grpSp>
        <p:nvGrpSpPr>
          <p:cNvPr id="400" name="Groupe 399"/>
          <p:cNvGrpSpPr/>
          <p:nvPr/>
        </p:nvGrpSpPr>
        <p:grpSpPr>
          <a:xfrm>
            <a:off x="4720808" y="3846527"/>
            <a:ext cx="844548" cy="370144"/>
            <a:chOff x="6092006" y="5500729"/>
            <a:chExt cx="1374542" cy="602428"/>
          </a:xfrm>
          <a:solidFill>
            <a:schemeClr val="bg1"/>
          </a:solidFill>
        </p:grpSpPr>
        <p:sp>
          <p:nvSpPr>
            <p:cNvPr id="401" name="Rectangle 400"/>
            <p:cNvSpPr/>
            <p:nvPr/>
          </p:nvSpPr>
          <p:spPr>
            <a:xfrm>
              <a:off x="6092006" y="5554583"/>
              <a:ext cx="1309888" cy="548574"/>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737" dirty="0">
                  <a:solidFill>
                    <a:prstClr val="black">
                      <a:lumMod val="75000"/>
                      <a:lumOff val="25000"/>
                    </a:prstClr>
                  </a:solidFill>
                </a:rPr>
                <a:t>Emplois du temps</a:t>
              </a:r>
            </a:p>
          </p:txBody>
        </p:sp>
        <p:sp>
          <p:nvSpPr>
            <p:cNvPr id="402" name="Rectangle à coins arrondis 401"/>
            <p:cNvSpPr/>
            <p:nvPr/>
          </p:nvSpPr>
          <p:spPr>
            <a:xfrm>
              <a:off x="7206685" y="5500729"/>
              <a:ext cx="259863" cy="162212"/>
            </a:xfrm>
            <a:prstGeom prst="roundRect">
              <a:avLst/>
            </a:prstGeom>
            <a:grpFill/>
            <a:ln w="19050"/>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56183" tIns="28091" rIns="56183" bIns="28091" numCol="1" spcCol="0" rtlCol="0" fromWordArt="0" anchor="ctr" anchorCtr="0" forceAA="0" compatLnSpc="1">
              <a:prstTxWarp prst="textNoShape">
                <a:avLst/>
              </a:prstTxWarp>
              <a:noAutofit/>
            </a:bodyPr>
            <a:lstStyle/>
            <a:p>
              <a:pPr algn="ctr" defTabSz="280904"/>
              <a:r>
                <a:rPr lang="fr-FR" sz="737" b="1" dirty="0">
                  <a:solidFill>
                    <a:srgbClr val="0070C0"/>
                  </a:solidFill>
                </a:rPr>
                <a:t>2</a:t>
              </a:r>
            </a:p>
          </p:txBody>
        </p:sp>
      </p:grpSp>
      <p:grpSp>
        <p:nvGrpSpPr>
          <p:cNvPr id="403" name="Groupe 402"/>
          <p:cNvGrpSpPr/>
          <p:nvPr/>
        </p:nvGrpSpPr>
        <p:grpSpPr>
          <a:xfrm>
            <a:off x="4712470" y="2908227"/>
            <a:ext cx="847301" cy="356982"/>
            <a:chOff x="6078436" y="3973602"/>
            <a:chExt cx="1379020" cy="581005"/>
          </a:xfrm>
          <a:solidFill>
            <a:schemeClr val="bg1"/>
          </a:solidFill>
        </p:grpSpPr>
        <p:sp>
          <p:nvSpPr>
            <p:cNvPr id="404" name="Rectangle 403"/>
            <p:cNvSpPr/>
            <p:nvPr/>
          </p:nvSpPr>
          <p:spPr>
            <a:xfrm>
              <a:off x="6078436" y="4006033"/>
              <a:ext cx="1309888" cy="548574"/>
            </a:xfrm>
            <a:prstGeom prst="rect">
              <a:avLst/>
            </a:prstGeom>
            <a:grpFill/>
            <a:ln w="12700">
              <a:solidFill>
                <a:srgbClr val="004D8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737" b="1" dirty="0">
                  <a:solidFill>
                    <a:srgbClr val="004D8D"/>
                  </a:solidFill>
                </a:rPr>
                <a:t>Scolarité</a:t>
              </a:r>
            </a:p>
          </p:txBody>
        </p:sp>
        <p:sp>
          <p:nvSpPr>
            <p:cNvPr id="405" name="Rectangle à coins arrondis 404"/>
            <p:cNvSpPr/>
            <p:nvPr/>
          </p:nvSpPr>
          <p:spPr>
            <a:xfrm>
              <a:off x="7197593" y="3973602"/>
              <a:ext cx="259863" cy="162212"/>
            </a:xfrm>
            <a:prstGeom prst="roundRect">
              <a:avLst/>
            </a:prstGeom>
            <a:grpFill/>
            <a:ln w="19050"/>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56183" tIns="28091" rIns="56183" bIns="28091" numCol="1" spcCol="0" rtlCol="0" fromWordArt="0" anchor="ctr" anchorCtr="0" forceAA="0" compatLnSpc="1">
              <a:prstTxWarp prst="textNoShape">
                <a:avLst/>
              </a:prstTxWarp>
              <a:noAutofit/>
            </a:bodyPr>
            <a:lstStyle/>
            <a:p>
              <a:pPr algn="ctr" defTabSz="280904"/>
              <a:r>
                <a:rPr lang="fr-FR" sz="737" b="1" dirty="0">
                  <a:solidFill>
                    <a:srgbClr val="0070C0"/>
                  </a:solidFill>
                </a:rPr>
                <a:t>2</a:t>
              </a:r>
            </a:p>
          </p:txBody>
        </p:sp>
      </p:grpSp>
      <p:grpSp>
        <p:nvGrpSpPr>
          <p:cNvPr id="406" name="Groupe 405"/>
          <p:cNvGrpSpPr/>
          <p:nvPr/>
        </p:nvGrpSpPr>
        <p:grpSpPr>
          <a:xfrm>
            <a:off x="1339680" y="3164503"/>
            <a:ext cx="857468" cy="385953"/>
            <a:chOff x="4524644" y="5475001"/>
            <a:chExt cx="1395570" cy="628156"/>
          </a:xfrm>
          <a:solidFill>
            <a:schemeClr val="bg1"/>
          </a:solidFill>
        </p:grpSpPr>
        <p:sp>
          <p:nvSpPr>
            <p:cNvPr id="407" name="Rectangle 406"/>
            <p:cNvSpPr/>
            <p:nvPr/>
          </p:nvSpPr>
          <p:spPr>
            <a:xfrm>
              <a:off x="4524644" y="5554583"/>
              <a:ext cx="1309888" cy="548574"/>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737" dirty="0">
                  <a:solidFill>
                    <a:prstClr val="black">
                      <a:lumMod val="75000"/>
                      <a:lumOff val="25000"/>
                    </a:prstClr>
                  </a:solidFill>
                </a:rPr>
                <a:t>LMS</a:t>
              </a:r>
            </a:p>
          </p:txBody>
        </p:sp>
        <p:sp>
          <p:nvSpPr>
            <p:cNvPr id="408" name="Rectangle à coins arrondis 407"/>
            <p:cNvSpPr/>
            <p:nvPr/>
          </p:nvSpPr>
          <p:spPr>
            <a:xfrm>
              <a:off x="5660351" y="5475001"/>
              <a:ext cx="259863" cy="162212"/>
            </a:xfrm>
            <a:prstGeom prst="roundRect">
              <a:avLst/>
            </a:prstGeom>
            <a:grpFill/>
            <a:ln w="19050"/>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56183" tIns="28091" rIns="56183" bIns="28091" numCol="1" spcCol="0" rtlCol="0" fromWordArt="0" anchor="ctr" anchorCtr="0" forceAA="0" compatLnSpc="1">
              <a:prstTxWarp prst="textNoShape">
                <a:avLst/>
              </a:prstTxWarp>
              <a:noAutofit/>
            </a:bodyPr>
            <a:lstStyle/>
            <a:p>
              <a:pPr algn="ctr" defTabSz="280904"/>
              <a:r>
                <a:rPr lang="fr-FR" sz="737" b="1" dirty="0">
                  <a:solidFill>
                    <a:srgbClr val="0070C0"/>
                  </a:solidFill>
                </a:rPr>
                <a:t>3</a:t>
              </a:r>
            </a:p>
          </p:txBody>
        </p:sp>
      </p:grpSp>
      <p:grpSp>
        <p:nvGrpSpPr>
          <p:cNvPr id="409" name="Groupe 408"/>
          <p:cNvGrpSpPr/>
          <p:nvPr/>
        </p:nvGrpSpPr>
        <p:grpSpPr>
          <a:xfrm>
            <a:off x="2964188" y="3825479"/>
            <a:ext cx="855195" cy="351841"/>
            <a:chOff x="2723844" y="5468318"/>
            <a:chExt cx="1391869" cy="572638"/>
          </a:xfrm>
          <a:solidFill>
            <a:schemeClr val="bg1"/>
          </a:solidFill>
        </p:grpSpPr>
        <p:sp>
          <p:nvSpPr>
            <p:cNvPr id="410" name="Rectangle 409"/>
            <p:cNvSpPr/>
            <p:nvPr/>
          </p:nvSpPr>
          <p:spPr>
            <a:xfrm>
              <a:off x="2723844" y="5492382"/>
              <a:ext cx="1313324" cy="548574"/>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737" dirty="0">
                  <a:solidFill>
                    <a:prstClr val="black">
                      <a:lumMod val="75000"/>
                      <a:lumOff val="25000"/>
                    </a:prstClr>
                  </a:solidFill>
                </a:rPr>
                <a:t>Formation continue</a:t>
              </a:r>
            </a:p>
          </p:txBody>
        </p:sp>
        <p:sp>
          <p:nvSpPr>
            <p:cNvPr id="411" name="Rectangle à coins arrondis 410"/>
            <p:cNvSpPr/>
            <p:nvPr/>
          </p:nvSpPr>
          <p:spPr>
            <a:xfrm>
              <a:off x="3855850" y="5468318"/>
              <a:ext cx="259863" cy="162212"/>
            </a:xfrm>
            <a:prstGeom prst="roundRect">
              <a:avLst/>
            </a:prstGeom>
            <a:grpFill/>
            <a:ln w="19050"/>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56183" tIns="28091" rIns="56183" bIns="28091" numCol="1" spcCol="0" rtlCol="0" fromWordArt="0" anchor="ctr" anchorCtr="0" forceAA="0" compatLnSpc="1">
              <a:prstTxWarp prst="textNoShape">
                <a:avLst/>
              </a:prstTxWarp>
              <a:noAutofit/>
            </a:bodyPr>
            <a:lstStyle/>
            <a:p>
              <a:pPr algn="ctr" defTabSz="280904"/>
              <a:r>
                <a:rPr lang="fr-FR" sz="737" b="1" dirty="0">
                  <a:solidFill>
                    <a:srgbClr val="0070C0"/>
                  </a:solidFill>
                </a:rPr>
                <a:t>3</a:t>
              </a:r>
            </a:p>
          </p:txBody>
        </p:sp>
      </p:grpSp>
      <p:grpSp>
        <p:nvGrpSpPr>
          <p:cNvPr id="412" name="Groupe 411"/>
          <p:cNvGrpSpPr/>
          <p:nvPr/>
        </p:nvGrpSpPr>
        <p:grpSpPr>
          <a:xfrm>
            <a:off x="2965610" y="3370360"/>
            <a:ext cx="855135" cy="381329"/>
            <a:chOff x="2726157" y="4727589"/>
            <a:chExt cx="1391771" cy="620630"/>
          </a:xfrm>
          <a:solidFill>
            <a:schemeClr val="bg1"/>
          </a:solidFill>
        </p:grpSpPr>
        <p:sp>
          <p:nvSpPr>
            <p:cNvPr id="413" name="Rectangle 412"/>
            <p:cNvSpPr/>
            <p:nvPr/>
          </p:nvSpPr>
          <p:spPr>
            <a:xfrm>
              <a:off x="2726157" y="4799645"/>
              <a:ext cx="1313324" cy="548574"/>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737" dirty="0">
                  <a:solidFill>
                    <a:prstClr val="black">
                      <a:lumMod val="75000"/>
                      <a:lumOff val="25000"/>
                    </a:prstClr>
                  </a:solidFill>
                </a:rPr>
                <a:t>Stages</a:t>
              </a:r>
            </a:p>
          </p:txBody>
        </p:sp>
        <p:sp>
          <p:nvSpPr>
            <p:cNvPr id="414" name="Rectangle à coins arrondis 413"/>
            <p:cNvSpPr/>
            <p:nvPr/>
          </p:nvSpPr>
          <p:spPr>
            <a:xfrm>
              <a:off x="3858065" y="4727589"/>
              <a:ext cx="259863" cy="162212"/>
            </a:xfrm>
            <a:prstGeom prst="roundRect">
              <a:avLst/>
            </a:prstGeom>
            <a:grpFill/>
            <a:ln w="19050"/>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56183" tIns="28091" rIns="56183" bIns="28091" numCol="1" spcCol="0" rtlCol="0" fromWordArt="0" anchor="ctr" anchorCtr="0" forceAA="0" compatLnSpc="1">
              <a:prstTxWarp prst="textNoShape">
                <a:avLst/>
              </a:prstTxWarp>
              <a:noAutofit/>
            </a:bodyPr>
            <a:lstStyle/>
            <a:p>
              <a:pPr algn="ctr" defTabSz="280904"/>
              <a:r>
                <a:rPr lang="fr-FR" sz="737" b="1" dirty="0">
                  <a:solidFill>
                    <a:srgbClr val="0070C0"/>
                  </a:solidFill>
                </a:rPr>
                <a:t>3</a:t>
              </a:r>
            </a:p>
          </p:txBody>
        </p:sp>
      </p:grpSp>
      <p:grpSp>
        <p:nvGrpSpPr>
          <p:cNvPr id="415" name="Groupe 414"/>
          <p:cNvGrpSpPr/>
          <p:nvPr/>
        </p:nvGrpSpPr>
        <p:grpSpPr>
          <a:xfrm>
            <a:off x="2966892" y="2961452"/>
            <a:ext cx="853852" cy="371581"/>
            <a:chOff x="2728244" y="4062069"/>
            <a:chExt cx="1389683" cy="604765"/>
          </a:xfrm>
          <a:solidFill>
            <a:schemeClr val="bg1"/>
          </a:solidFill>
        </p:grpSpPr>
        <p:sp>
          <p:nvSpPr>
            <p:cNvPr id="416" name="Rectangle 415"/>
            <p:cNvSpPr/>
            <p:nvPr/>
          </p:nvSpPr>
          <p:spPr>
            <a:xfrm>
              <a:off x="2728244" y="4118260"/>
              <a:ext cx="1320458" cy="548574"/>
            </a:xfrm>
            <a:prstGeom prst="rect">
              <a:avLst/>
            </a:prstGeom>
            <a:grpFill/>
            <a:ln w="12700">
              <a:solidFill>
                <a:srgbClr val="004D8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645" b="1" dirty="0">
                  <a:solidFill>
                    <a:srgbClr val="004D8D"/>
                  </a:solidFill>
                </a:rPr>
                <a:t>Publication et promotion de l’offre de formation</a:t>
              </a:r>
            </a:p>
          </p:txBody>
        </p:sp>
        <p:sp>
          <p:nvSpPr>
            <p:cNvPr id="485" name="Rectangle à coins arrondis 484"/>
            <p:cNvSpPr/>
            <p:nvPr/>
          </p:nvSpPr>
          <p:spPr>
            <a:xfrm>
              <a:off x="3858064" y="4062069"/>
              <a:ext cx="259863" cy="162212"/>
            </a:xfrm>
            <a:prstGeom prst="roundRect">
              <a:avLst/>
            </a:prstGeom>
            <a:grpFill/>
            <a:ln w="19050"/>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56183" tIns="28091" rIns="56183" bIns="28091" numCol="1" spcCol="0" rtlCol="0" fromWordArt="0" anchor="ctr" anchorCtr="0" forceAA="0" compatLnSpc="1">
              <a:prstTxWarp prst="textNoShape">
                <a:avLst/>
              </a:prstTxWarp>
              <a:noAutofit/>
            </a:bodyPr>
            <a:lstStyle/>
            <a:p>
              <a:pPr algn="ctr" defTabSz="280904"/>
              <a:r>
                <a:rPr lang="fr-FR" sz="737" b="1" dirty="0">
                  <a:solidFill>
                    <a:srgbClr val="0070C0"/>
                  </a:solidFill>
                </a:rPr>
                <a:t>3</a:t>
              </a:r>
            </a:p>
          </p:txBody>
        </p:sp>
      </p:grpSp>
      <p:grpSp>
        <p:nvGrpSpPr>
          <p:cNvPr id="486" name="Groupe 485"/>
          <p:cNvGrpSpPr/>
          <p:nvPr/>
        </p:nvGrpSpPr>
        <p:grpSpPr>
          <a:xfrm>
            <a:off x="2961983" y="2565180"/>
            <a:ext cx="857397" cy="358172"/>
            <a:chOff x="2720259" y="3417122"/>
            <a:chExt cx="1395454" cy="582940"/>
          </a:xfrm>
          <a:solidFill>
            <a:schemeClr val="bg1"/>
          </a:solidFill>
        </p:grpSpPr>
        <p:sp>
          <p:nvSpPr>
            <p:cNvPr id="487" name="Rectangle 486"/>
            <p:cNvSpPr/>
            <p:nvPr/>
          </p:nvSpPr>
          <p:spPr>
            <a:xfrm>
              <a:off x="2720259" y="3451488"/>
              <a:ext cx="1313324" cy="548574"/>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737" dirty="0">
                  <a:solidFill>
                    <a:prstClr val="black">
                      <a:lumMod val="75000"/>
                      <a:lumOff val="25000"/>
                    </a:prstClr>
                  </a:solidFill>
                </a:rPr>
                <a:t>Carte multi-services</a:t>
              </a:r>
            </a:p>
          </p:txBody>
        </p:sp>
        <p:sp>
          <p:nvSpPr>
            <p:cNvPr id="488" name="Rectangle à coins arrondis 487"/>
            <p:cNvSpPr/>
            <p:nvPr/>
          </p:nvSpPr>
          <p:spPr>
            <a:xfrm>
              <a:off x="3855850" y="3417122"/>
              <a:ext cx="259863" cy="162212"/>
            </a:xfrm>
            <a:prstGeom prst="roundRect">
              <a:avLst/>
            </a:prstGeom>
            <a:grpFill/>
            <a:ln w="19050"/>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56183" tIns="28091" rIns="56183" bIns="28091" numCol="1" spcCol="0" rtlCol="0" fromWordArt="0" anchor="ctr" anchorCtr="0" forceAA="0" compatLnSpc="1">
              <a:prstTxWarp prst="textNoShape">
                <a:avLst/>
              </a:prstTxWarp>
              <a:noAutofit/>
            </a:bodyPr>
            <a:lstStyle/>
            <a:p>
              <a:pPr algn="ctr" defTabSz="280904"/>
              <a:r>
                <a:rPr lang="fr-FR" sz="737" b="1" dirty="0">
                  <a:solidFill>
                    <a:srgbClr val="0070C0"/>
                  </a:solidFill>
                </a:rPr>
                <a:t>3</a:t>
              </a:r>
            </a:p>
          </p:txBody>
        </p:sp>
      </p:grpSp>
      <p:grpSp>
        <p:nvGrpSpPr>
          <p:cNvPr id="489" name="Groupe 488"/>
          <p:cNvGrpSpPr/>
          <p:nvPr/>
        </p:nvGrpSpPr>
        <p:grpSpPr>
          <a:xfrm>
            <a:off x="2016951" y="2047604"/>
            <a:ext cx="744281" cy="386890"/>
            <a:chOff x="1590582" y="2294529"/>
            <a:chExt cx="1211350" cy="629682"/>
          </a:xfrm>
          <a:solidFill>
            <a:schemeClr val="bg1"/>
          </a:solidFill>
        </p:grpSpPr>
        <p:sp>
          <p:nvSpPr>
            <p:cNvPr id="490" name="Rectangle 489"/>
            <p:cNvSpPr/>
            <p:nvPr/>
          </p:nvSpPr>
          <p:spPr>
            <a:xfrm>
              <a:off x="1590582" y="2375637"/>
              <a:ext cx="1148315" cy="548574"/>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737" dirty="0">
                  <a:solidFill>
                    <a:prstClr val="black">
                      <a:lumMod val="75000"/>
                      <a:lumOff val="25000"/>
                    </a:prstClr>
                  </a:solidFill>
                </a:rPr>
                <a:t>Gestion de la formation</a:t>
              </a:r>
            </a:p>
          </p:txBody>
        </p:sp>
        <p:sp>
          <p:nvSpPr>
            <p:cNvPr id="491" name="Rectangle à coins arrondis 490"/>
            <p:cNvSpPr/>
            <p:nvPr/>
          </p:nvSpPr>
          <p:spPr>
            <a:xfrm>
              <a:off x="2542069" y="2294529"/>
              <a:ext cx="259863" cy="162212"/>
            </a:xfrm>
            <a:prstGeom prst="roundRect">
              <a:avLst/>
            </a:prstGeom>
            <a:grpFill/>
            <a:ln w="19050"/>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56183" tIns="28091" rIns="56183" bIns="28091" numCol="1" spcCol="0" rtlCol="0" fromWordArt="0" anchor="ctr" anchorCtr="0" forceAA="0" compatLnSpc="1">
              <a:prstTxWarp prst="textNoShape">
                <a:avLst/>
              </a:prstTxWarp>
              <a:noAutofit/>
            </a:bodyPr>
            <a:lstStyle/>
            <a:p>
              <a:pPr algn="ctr" defTabSz="280904"/>
              <a:r>
                <a:rPr lang="fr-FR" sz="737" b="1" dirty="0">
                  <a:solidFill>
                    <a:srgbClr val="0070C0"/>
                  </a:solidFill>
                </a:rPr>
                <a:t>3</a:t>
              </a:r>
            </a:p>
          </p:txBody>
        </p:sp>
      </p:grpSp>
      <p:grpSp>
        <p:nvGrpSpPr>
          <p:cNvPr id="496" name="Groupe 495"/>
          <p:cNvGrpSpPr/>
          <p:nvPr/>
        </p:nvGrpSpPr>
        <p:grpSpPr>
          <a:xfrm>
            <a:off x="4718856" y="2283426"/>
            <a:ext cx="851045" cy="345935"/>
            <a:chOff x="6089002" y="3075828"/>
            <a:chExt cx="1385115" cy="563026"/>
          </a:xfrm>
          <a:solidFill>
            <a:schemeClr val="bg1"/>
          </a:solidFill>
        </p:grpSpPr>
        <p:sp>
          <p:nvSpPr>
            <p:cNvPr id="497" name="Rectangle 496"/>
            <p:cNvSpPr/>
            <p:nvPr/>
          </p:nvSpPr>
          <p:spPr>
            <a:xfrm>
              <a:off x="6089002" y="3090280"/>
              <a:ext cx="1313324" cy="548574"/>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676" dirty="0">
                  <a:solidFill>
                    <a:prstClr val="black">
                      <a:lumMod val="75000"/>
                      <a:lumOff val="25000"/>
                    </a:prstClr>
                  </a:solidFill>
                </a:rPr>
                <a:t>Gestion des services enseignants</a:t>
              </a:r>
            </a:p>
          </p:txBody>
        </p:sp>
        <p:sp>
          <p:nvSpPr>
            <p:cNvPr id="498" name="Rectangle à coins arrondis 497"/>
            <p:cNvSpPr/>
            <p:nvPr/>
          </p:nvSpPr>
          <p:spPr>
            <a:xfrm>
              <a:off x="7214254" y="3075828"/>
              <a:ext cx="259863" cy="162212"/>
            </a:xfrm>
            <a:prstGeom prst="roundRect">
              <a:avLst/>
            </a:prstGeom>
            <a:grpFill/>
            <a:ln w="19050"/>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56183" tIns="28091" rIns="56183" bIns="28091" numCol="1" spcCol="0" rtlCol="0" fromWordArt="0" anchor="ctr" anchorCtr="0" forceAA="0" compatLnSpc="1">
              <a:prstTxWarp prst="textNoShape">
                <a:avLst/>
              </a:prstTxWarp>
              <a:noAutofit/>
            </a:bodyPr>
            <a:lstStyle/>
            <a:p>
              <a:pPr algn="ctr" defTabSz="280904"/>
              <a:r>
                <a:rPr lang="fr-FR" sz="737" b="1" dirty="0">
                  <a:solidFill>
                    <a:srgbClr val="0070C0"/>
                  </a:solidFill>
                </a:rPr>
                <a:t>3</a:t>
              </a:r>
            </a:p>
          </p:txBody>
        </p:sp>
      </p:grpSp>
      <p:grpSp>
        <p:nvGrpSpPr>
          <p:cNvPr id="499" name="Groupe 498"/>
          <p:cNvGrpSpPr/>
          <p:nvPr/>
        </p:nvGrpSpPr>
        <p:grpSpPr>
          <a:xfrm>
            <a:off x="1338487" y="3783149"/>
            <a:ext cx="825483" cy="384119"/>
            <a:chOff x="1087393" y="5406860"/>
            <a:chExt cx="1343512" cy="625171"/>
          </a:xfrm>
          <a:solidFill>
            <a:schemeClr val="bg1"/>
          </a:solidFill>
        </p:grpSpPr>
        <p:sp>
          <p:nvSpPr>
            <p:cNvPr id="500" name="Rectangle 499"/>
            <p:cNvSpPr/>
            <p:nvPr/>
          </p:nvSpPr>
          <p:spPr>
            <a:xfrm>
              <a:off x="1087393" y="5483457"/>
              <a:ext cx="1320458" cy="548574"/>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737" dirty="0">
                  <a:solidFill>
                    <a:prstClr val="black">
                      <a:lumMod val="75000"/>
                      <a:lumOff val="25000"/>
                    </a:prstClr>
                  </a:solidFill>
                </a:rPr>
                <a:t>Candidatures des apprenants</a:t>
              </a:r>
            </a:p>
          </p:txBody>
        </p:sp>
        <p:sp>
          <p:nvSpPr>
            <p:cNvPr id="501" name="Rectangle à coins arrondis 500"/>
            <p:cNvSpPr/>
            <p:nvPr/>
          </p:nvSpPr>
          <p:spPr>
            <a:xfrm>
              <a:off x="2171042" y="5406860"/>
              <a:ext cx="259863" cy="162212"/>
            </a:xfrm>
            <a:prstGeom prst="roundRect">
              <a:avLst/>
            </a:prstGeom>
            <a:grpFill/>
            <a:ln w="19050"/>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56183" tIns="28091" rIns="56183" bIns="28091" numCol="1" spcCol="0" rtlCol="0" fromWordArt="0" anchor="ctr" anchorCtr="0" forceAA="0" compatLnSpc="1">
              <a:prstTxWarp prst="textNoShape">
                <a:avLst/>
              </a:prstTxWarp>
              <a:noAutofit/>
            </a:bodyPr>
            <a:lstStyle/>
            <a:p>
              <a:pPr algn="ctr" defTabSz="280904"/>
              <a:r>
                <a:rPr lang="fr-FR" sz="737" b="1" dirty="0">
                  <a:solidFill>
                    <a:srgbClr val="0070C0"/>
                  </a:solidFill>
                </a:rPr>
                <a:t>3</a:t>
              </a:r>
            </a:p>
          </p:txBody>
        </p:sp>
      </p:grpSp>
      <p:grpSp>
        <p:nvGrpSpPr>
          <p:cNvPr id="502" name="Groupe 501"/>
          <p:cNvGrpSpPr/>
          <p:nvPr/>
        </p:nvGrpSpPr>
        <p:grpSpPr>
          <a:xfrm>
            <a:off x="3116816" y="4434802"/>
            <a:ext cx="744209" cy="374874"/>
            <a:chOff x="3481434" y="6458179"/>
            <a:chExt cx="1211233" cy="610124"/>
          </a:xfrm>
          <a:solidFill>
            <a:schemeClr val="bg1"/>
          </a:solidFill>
        </p:grpSpPr>
        <p:sp>
          <p:nvSpPr>
            <p:cNvPr id="503" name="Rectangle 502"/>
            <p:cNvSpPr/>
            <p:nvPr/>
          </p:nvSpPr>
          <p:spPr>
            <a:xfrm>
              <a:off x="3481434" y="6519729"/>
              <a:ext cx="1148315" cy="548574"/>
            </a:xfrm>
            <a:prstGeom prst="rect">
              <a:avLst/>
            </a:prstGeom>
            <a:grpFill/>
            <a:ln w="12700">
              <a:solidFill>
                <a:srgbClr val="2EA83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737" b="1" dirty="0">
                  <a:solidFill>
                    <a:srgbClr val="2EA83C"/>
                  </a:solidFill>
                </a:rPr>
                <a:t>Suivi du temps de recherche</a:t>
              </a:r>
            </a:p>
          </p:txBody>
        </p:sp>
        <p:sp>
          <p:nvSpPr>
            <p:cNvPr id="504" name="Rectangle à coins arrondis 503"/>
            <p:cNvSpPr/>
            <p:nvPr/>
          </p:nvSpPr>
          <p:spPr>
            <a:xfrm>
              <a:off x="4432804" y="6458179"/>
              <a:ext cx="259863" cy="162212"/>
            </a:xfrm>
            <a:prstGeom prst="roundRect">
              <a:avLst/>
            </a:prstGeom>
            <a:grpFill/>
            <a:ln w="19050"/>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56183" tIns="28091" rIns="56183" bIns="28091" numCol="1" spcCol="0" rtlCol="0" fromWordArt="0" anchor="ctr" anchorCtr="0" forceAA="0" compatLnSpc="1">
              <a:prstTxWarp prst="textNoShape">
                <a:avLst/>
              </a:prstTxWarp>
              <a:noAutofit/>
            </a:bodyPr>
            <a:lstStyle/>
            <a:p>
              <a:pPr algn="ctr" defTabSz="280904"/>
              <a:r>
                <a:rPr lang="fr-FR" sz="737" b="1" dirty="0">
                  <a:solidFill>
                    <a:srgbClr val="0070C0"/>
                  </a:solidFill>
                </a:rPr>
                <a:t>2</a:t>
              </a:r>
            </a:p>
          </p:txBody>
        </p:sp>
      </p:grpSp>
      <p:grpSp>
        <p:nvGrpSpPr>
          <p:cNvPr id="505" name="Groupe 504"/>
          <p:cNvGrpSpPr/>
          <p:nvPr/>
        </p:nvGrpSpPr>
        <p:grpSpPr>
          <a:xfrm>
            <a:off x="3771479" y="1105665"/>
            <a:ext cx="752219" cy="380758"/>
            <a:chOff x="4546930" y="1039851"/>
            <a:chExt cx="1224272" cy="619702"/>
          </a:xfrm>
          <a:solidFill>
            <a:schemeClr val="bg1"/>
          </a:solidFill>
        </p:grpSpPr>
        <p:sp>
          <p:nvSpPr>
            <p:cNvPr id="506" name="Rectangle 505"/>
            <p:cNvSpPr/>
            <p:nvPr/>
          </p:nvSpPr>
          <p:spPr>
            <a:xfrm>
              <a:off x="4546930" y="1110979"/>
              <a:ext cx="1148315" cy="548574"/>
            </a:xfrm>
            <a:prstGeom prst="rect">
              <a:avLst/>
            </a:prstGeom>
            <a:grpFill/>
            <a:ln w="12700">
              <a:solidFill>
                <a:srgbClr val="EF890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737" b="1" dirty="0">
                  <a:solidFill>
                    <a:srgbClr val="EF8903"/>
                  </a:solidFill>
                </a:rPr>
                <a:t>Finances</a:t>
              </a:r>
            </a:p>
          </p:txBody>
        </p:sp>
        <p:sp>
          <p:nvSpPr>
            <p:cNvPr id="507" name="Rectangle à coins arrondis 506"/>
            <p:cNvSpPr/>
            <p:nvPr/>
          </p:nvSpPr>
          <p:spPr>
            <a:xfrm>
              <a:off x="5511339" y="1039851"/>
              <a:ext cx="259863" cy="162212"/>
            </a:xfrm>
            <a:prstGeom prst="roundRect">
              <a:avLst/>
            </a:prstGeom>
            <a:grpFill/>
            <a:ln w="19050"/>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56183" tIns="28091" rIns="56183" bIns="28091" numCol="1" spcCol="0" rtlCol="0" fromWordArt="0" anchor="ctr" anchorCtr="0" forceAA="0" compatLnSpc="1">
              <a:prstTxWarp prst="textNoShape">
                <a:avLst/>
              </a:prstTxWarp>
              <a:noAutofit/>
            </a:bodyPr>
            <a:lstStyle/>
            <a:p>
              <a:pPr algn="ctr" defTabSz="280904"/>
              <a:r>
                <a:rPr lang="fr-FR" sz="737" b="1" dirty="0">
                  <a:solidFill>
                    <a:srgbClr val="0070C0"/>
                  </a:solidFill>
                </a:rPr>
                <a:t>4</a:t>
              </a:r>
            </a:p>
          </p:txBody>
        </p:sp>
      </p:grpSp>
      <p:grpSp>
        <p:nvGrpSpPr>
          <p:cNvPr id="508" name="Groupe 507"/>
          <p:cNvGrpSpPr/>
          <p:nvPr/>
        </p:nvGrpSpPr>
        <p:grpSpPr>
          <a:xfrm>
            <a:off x="3116815" y="5125013"/>
            <a:ext cx="756414" cy="369797"/>
            <a:chOff x="3481434" y="7581523"/>
            <a:chExt cx="1231098" cy="601861"/>
          </a:xfrm>
          <a:solidFill>
            <a:schemeClr val="bg1"/>
          </a:solidFill>
        </p:grpSpPr>
        <p:sp>
          <p:nvSpPr>
            <p:cNvPr id="509" name="Rectangle 508"/>
            <p:cNvSpPr/>
            <p:nvPr/>
          </p:nvSpPr>
          <p:spPr>
            <a:xfrm>
              <a:off x="3481434" y="7634810"/>
              <a:ext cx="1148315" cy="548574"/>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737" dirty="0">
                  <a:solidFill>
                    <a:prstClr val="black">
                      <a:lumMod val="75000"/>
                      <a:lumOff val="25000"/>
                    </a:prstClr>
                  </a:solidFill>
                </a:rPr>
                <a:t>Bibliothèques</a:t>
              </a:r>
            </a:p>
          </p:txBody>
        </p:sp>
        <p:sp>
          <p:nvSpPr>
            <p:cNvPr id="510" name="Rectangle à coins arrondis 509"/>
            <p:cNvSpPr/>
            <p:nvPr/>
          </p:nvSpPr>
          <p:spPr>
            <a:xfrm>
              <a:off x="4452669" y="7581523"/>
              <a:ext cx="259863" cy="162212"/>
            </a:xfrm>
            <a:prstGeom prst="roundRect">
              <a:avLst/>
            </a:prstGeom>
            <a:grpFill/>
            <a:ln w="19050"/>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56183" tIns="28091" rIns="56183" bIns="28091" numCol="1" spcCol="0" rtlCol="0" fromWordArt="0" anchor="ctr" anchorCtr="0" forceAA="0" compatLnSpc="1">
              <a:prstTxWarp prst="textNoShape">
                <a:avLst/>
              </a:prstTxWarp>
              <a:noAutofit/>
            </a:bodyPr>
            <a:lstStyle/>
            <a:p>
              <a:pPr algn="ctr" defTabSz="280904"/>
              <a:r>
                <a:rPr lang="fr-FR" sz="737" b="1" dirty="0">
                  <a:solidFill>
                    <a:srgbClr val="0070C0"/>
                  </a:solidFill>
                </a:rPr>
                <a:t>4</a:t>
              </a:r>
            </a:p>
          </p:txBody>
        </p:sp>
      </p:grpSp>
      <p:sp>
        <p:nvSpPr>
          <p:cNvPr id="4" name="Espace réservé du numéro de diapositive 3"/>
          <p:cNvSpPr>
            <a:spLocks noGrp="1"/>
          </p:cNvSpPr>
          <p:nvPr>
            <p:ph type="sldNum" sz="quarter" idx="4"/>
          </p:nvPr>
        </p:nvSpPr>
        <p:spPr>
          <a:prstGeom prst="rect">
            <a:avLst/>
          </a:prstGeom>
        </p:spPr>
        <p:txBody>
          <a:bodyPr/>
          <a:lstStyle/>
          <a:p>
            <a:fld id="{B6E8D0C2-E841-451F-8341-CB4AD1489FF2}" type="slidenum">
              <a:rPr lang="fr-FR" smtClean="0">
                <a:solidFill>
                  <a:prstClr val="black">
                    <a:tint val="75000"/>
                  </a:prstClr>
                </a:solidFill>
              </a:rPr>
              <a:pPr/>
              <a:t>3</a:t>
            </a:fld>
            <a:endParaRPr lang="fr-FR" dirty="0">
              <a:solidFill>
                <a:prstClr val="black">
                  <a:tint val="75000"/>
                </a:prstClr>
              </a:solidFill>
            </a:endParaRPr>
          </a:p>
        </p:txBody>
      </p:sp>
      <p:cxnSp>
        <p:nvCxnSpPr>
          <p:cNvPr id="171" name="Connecteur droit avec flèche 170"/>
          <p:cNvCxnSpPr>
            <a:stCxn id="398" idx="0"/>
          </p:cNvCxnSpPr>
          <p:nvPr/>
        </p:nvCxnSpPr>
        <p:spPr>
          <a:xfrm flipH="1" flipV="1">
            <a:off x="4121694" y="1486422"/>
            <a:ext cx="2" cy="364292"/>
          </a:xfrm>
          <a:prstGeom prst="straightConnector1">
            <a:avLst/>
          </a:prstGeom>
          <a:ln w="12700">
            <a:solidFill>
              <a:srgbClr val="ED1B7A"/>
            </a:solidFill>
            <a:tailEnd type="triangle"/>
          </a:ln>
        </p:spPr>
        <p:style>
          <a:lnRef idx="3">
            <a:schemeClr val="dk1"/>
          </a:lnRef>
          <a:fillRef idx="0">
            <a:schemeClr val="dk1"/>
          </a:fillRef>
          <a:effectRef idx="2">
            <a:schemeClr val="dk1"/>
          </a:effectRef>
          <a:fontRef idx="minor">
            <a:schemeClr val="tx1"/>
          </a:fontRef>
        </p:style>
      </p:cxnSp>
      <p:cxnSp>
        <p:nvCxnSpPr>
          <p:cNvPr id="176" name="Connecteur droit avec flèche 175"/>
          <p:cNvCxnSpPr>
            <a:endCxn id="497" idx="1"/>
          </p:cNvCxnSpPr>
          <p:nvPr/>
        </p:nvCxnSpPr>
        <p:spPr>
          <a:xfrm>
            <a:off x="4245955" y="2189372"/>
            <a:ext cx="472901" cy="271461"/>
          </a:xfrm>
          <a:prstGeom prst="straightConnector1">
            <a:avLst/>
          </a:prstGeom>
          <a:ln w="12700">
            <a:solidFill>
              <a:srgbClr val="ED1B7A"/>
            </a:solidFill>
            <a:tailEnd type="triangle"/>
          </a:ln>
        </p:spPr>
        <p:style>
          <a:lnRef idx="3">
            <a:schemeClr val="dk1"/>
          </a:lnRef>
          <a:fillRef idx="0">
            <a:schemeClr val="dk1"/>
          </a:fillRef>
          <a:effectRef idx="2">
            <a:schemeClr val="dk1"/>
          </a:effectRef>
          <a:fontRef idx="minor">
            <a:schemeClr val="tx1"/>
          </a:fontRef>
        </p:style>
      </p:cxnSp>
      <p:cxnSp>
        <p:nvCxnSpPr>
          <p:cNvPr id="179" name="Connecteur en angle 178"/>
          <p:cNvCxnSpPr>
            <a:endCxn id="404" idx="1"/>
          </p:cNvCxnSpPr>
          <p:nvPr/>
        </p:nvCxnSpPr>
        <p:spPr>
          <a:xfrm rot="16200000" flipH="1">
            <a:off x="4027584" y="2411795"/>
            <a:ext cx="906063" cy="463710"/>
          </a:xfrm>
          <a:prstGeom prst="bentConnector2">
            <a:avLst/>
          </a:prstGeom>
          <a:ln w="12700">
            <a:solidFill>
              <a:srgbClr val="ED1B7A"/>
            </a:solidFill>
            <a:tailEnd type="triangle"/>
          </a:ln>
        </p:spPr>
        <p:style>
          <a:lnRef idx="3">
            <a:schemeClr val="dk1"/>
          </a:lnRef>
          <a:fillRef idx="0">
            <a:schemeClr val="dk1"/>
          </a:fillRef>
          <a:effectRef idx="2">
            <a:schemeClr val="dk1"/>
          </a:effectRef>
          <a:fontRef idx="minor">
            <a:schemeClr val="tx1"/>
          </a:fontRef>
        </p:style>
      </p:cxnSp>
      <p:cxnSp>
        <p:nvCxnSpPr>
          <p:cNvPr id="190" name="Connecteur en angle 189"/>
          <p:cNvCxnSpPr>
            <a:endCxn id="401" idx="1"/>
          </p:cNvCxnSpPr>
          <p:nvPr/>
        </p:nvCxnSpPr>
        <p:spPr>
          <a:xfrm rot="16200000" flipH="1">
            <a:off x="3535266" y="2862600"/>
            <a:ext cx="1863810" cy="507275"/>
          </a:xfrm>
          <a:prstGeom prst="bentConnector2">
            <a:avLst/>
          </a:prstGeom>
          <a:ln w="12700">
            <a:solidFill>
              <a:srgbClr val="ED1B7A"/>
            </a:solidFill>
            <a:tailEnd type="triangle"/>
          </a:ln>
        </p:spPr>
        <p:style>
          <a:lnRef idx="3">
            <a:schemeClr val="dk1"/>
          </a:lnRef>
          <a:fillRef idx="0">
            <a:schemeClr val="dk1"/>
          </a:fillRef>
          <a:effectRef idx="2">
            <a:schemeClr val="dk1"/>
          </a:effectRef>
          <a:fontRef idx="minor">
            <a:schemeClr val="tx1"/>
          </a:fontRef>
        </p:style>
      </p:cxnSp>
      <p:cxnSp>
        <p:nvCxnSpPr>
          <p:cNvPr id="199" name="Connecteur en angle 198"/>
          <p:cNvCxnSpPr>
            <a:endCxn id="401" idx="3"/>
          </p:cNvCxnSpPr>
          <p:nvPr/>
        </p:nvCxnSpPr>
        <p:spPr>
          <a:xfrm rot="16200000" flipH="1">
            <a:off x="5043811" y="3566323"/>
            <a:ext cx="955304" cy="8336"/>
          </a:xfrm>
          <a:prstGeom prst="bentConnector4">
            <a:avLst>
              <a:gd name="adj1" fmla="val 746"/>
              <a:gd name="adj2" fmla="val 1784847"/>
            </a:avLst>
          </a:prstGeom>
          <a:ln w="12700">
            <a:solidFill>
              <a:srgbClr val="ED1B7A"/>
            </a:solidFill>
            <a:tailEnd type="triangle"/>
          </a:ln>
        </p:spPr>
        <p:style>
          <a:lnRef idx="3">
            <a:schemeClr val="dk1"/>
          </a:lnRef>
          <a:fillRef idx="0">
            <a:schemeClr val="dk1"/>
          </a:fillRef>
          <a:effectRef idx="2">
            <a:schemeClr val="dk1"/>
          </a:effectRef>
          <a:fontRef idx="minor">
            <a:schemeClr val="tx1"/>
          </a:fontRef>
        </p:style>
      </p:cxnSp>
      <p:cxnSp>
        <p:nvCxnSpPr>
          <p:cNvPr id="206" name="Connecteur en angle 205"/>
          <p:cNvCxnSpPr>
            <a:endCxn id="503" idx="3"/>
          </p:cNvCxnSpPr>
          <p:nvPr/>
        </p:nvCxnSpPr>
        <p:spPr>
          <a:xfrm rot="5400000">
            <a:off x="2771580" y="3240656"/>
            <a:ext cx="2451280" cy="349706"/>
          </a:xfrm>
          <a:prstGeom prst="bentConnector2">
            <a:avLst/>
          </a:prstGeom>
          <a:ln w="12700">
            <a:solidFill>
              <a:srgbClr val="ED1B7A"/>
            </a:solidFill>
            <a:tailEnd type="triangle"/>
          </a:ln>
        </p:spPr>
        <p:style>
          <a:lnRef idx="3">
            <a:schemeClr val="dk1"/>
          </a:lnRef>
          <a:fillRef idx="0">
            <a:schemeClr val="dk1"/>
          </a:fillRef>
          <a:effectRef idx="2">
            <a:schemeClr val="dk1"/>
          </a:effectRef>
          <a:fontRef idx="minor">
            <a:schemeClr val="tx1"/>
          </a:fontRef>
        </p:style>
      </p:cxnSp>
      <p:cxnSp>
        <p:nvCxnSpPr>
          <p:cNvPr id="208" name="Connecteur en angle 207"/>
          <p:cNvCxnSpPr>
            <a:endCxn id="509" idx="3"/>
          </p:cNvCxnSpPr>
          <p:nvPr/>
        </p:nvCxnSpPr>
        <p:spPr>
          <a:xfrm rot="5400000">
            <a:off x="2376525" y="3629847"/>
            <a:ext cx="3142275" cy="250594"/>
          </a:xfrm>
          <a:prstGeom prst="bentConnector2">
            <a:avLst/>
          </a:prstGeom>
          <a:ln w="12700">
            <a:solidFill>
              <a:srgbClr val="ED1B7A"/>
            </a:solidFill>
            <a:tailEnd type="triangle"/>
          </a:ln>
        </p:spPr>
        <p:style>
          <a:lnRef idx="3">
            <a:schemeClr val="dk1"/>
          </a:lnRef>
          <a:fillRef idx="0">
            <a:schemeClr val="dk1"/>
          </a:fillRef>
          <a:effectRef idx="2">
            <a:schemeClr val="dk1"/>
          </a:effectRef>
          <a:fontRef idx="minor">
            <a:schemeClr val="tx1"/>
          </a:fontRef>
        </p:style>
      </p:cxnSp>
      <p:cxnSp>
        <p:nvCxnSpPr>
          <p:cNvPr id="210" name="Connecteur droit avec flèche 209"/>
          <p:cNvCxnSpPr/>
          <p:nvPr/>
        </p:nvCxnSpPr>
        <p:spPr>
          <a:xfrm flipH="1">
            <a:off x="3771124" y="3126545"/>
            <a:ext cx="935983" cy="836054"/>
          </a:xfrm>
          <a:prstGeom prst="straightConnector1">
            <a:avLst/>
          </a:prstGeom>
          <a:ln w="12700">
            <a:solidFill>
              <a:srgbClr val="ED1B7A"/>
            </a:solidFill>
            <a:tailEnd type="triangle"/>
          </a:ln>
        </p:spPr>
        <p:style>
          <a:lnRef idx="3">
            <a:schemeClr val="dk1"/>
          </a:lnRef>
          <a:fillRef idx="0">
            <a:schemeClr val="dk1"/>
          </a:fillRef>
          <a:effectRef idx="2">
            <a:schemeClr val="dk1"/>
          </a:effectRef>
          <a:fontRef idx="minor">
            <a:schemeClr val="tx1"/>
          </a:fontRef>
        </p:style>
      </p:cxnSp>
      <p:cxnSp>
        <p:nvCxnSpPr>
          <p:cNvPr id="212" name="Connecteur en angle 211"/>
          <p:cNvCxnSpPr>
            <a:endCxn id="410" idx="3"/>
          </p:cNvCxnSpPr>
          <p:nvPr/>
        </p:nvCxnSpPr>
        <p:spPr>
          <a:xfrm rot="5400000">
            <a:off x="2945149" y="3009982"/>
            <a:ext cx="1824786" cy="172834"/>
          </a:xfrm>
          <a:prstGeom prst="bentConnector2">
            <a:avLst/>
          </a:prstGeom>
          <a:ln w="12700">
            <a:solidFill>
              <a:srgbClr val="ED1B7A"/>
            </a:solidFill>
            <a:tailEnd type="triangle"/>
          </a:ln>
        </p:spPr>
        <p:style>
          <a:lnRef idx="3">
            <a:schemeClr val="dk1"/>
          </a:lnRef>
          <a:fillRef idx="0">
            <a:schemeClr val="dk1"/>
          </a:fillRef>
          <a:effectRef idx="2">
            <a:schemeClr val="dk1"/>
          </a:effectRef>
          <a:fontRef idx="minor">
            <a:schemeClr val="tx1"/>
          </a:fontRef>
        </p:style>
      </p:cxnSp>
      <p:cxnSp>
        <p:nvCxnSpPr>
          <p:cNvPr id="215" name="Connecteur droit avec flèche 214"/>
          <p:cNvCxnSpPr>
            <a:endCxn id="487" idx="0"/>
          </p:cNvCxnSpPr>
          <p:nvPr/>
        </p:nvCxnSpPr>
        <p:spPr>
          <a:xfrm flipH="1">
            <a:off x="3365450" y="2189372"/>
            <a:ext cx="494871" cy="396923"/>
          </a:xfrm>
          <a:prstGeom prst="straightConnector1">
            <a:avLst/>
          </a:prstGeom>
          <a:ln w="12700">
            <a:solidFill>
              <a:srgbClr val="ED1B7A"/>
            </a:solidFill>
            <a:tailEnd type="triangle"/>
          </a:ln>
        </p:spPr>
        <p:style>
          <a:lnRef idx="3">
            <a:schemeClr val="dk1"/>
          </a:lnRef>
          <a:fillRef idx="0">
            <a:schemeClr val="dk1"/>
          </a:fillRef>
          <a:effectRef idx="2">
            <a:schemeClr val="dk1"/>
          </a:effectRef>
          <a:fontRef idx="minor">
            <a:schemeClr val="tx1"/>
          </a:fontRef>
        </p:style>
      </p:cxnSp>
      <p:cxnSp>
        <p:nvCxnSpPr>
          <p:cNvPr id="217" name="Connecteur droit avec flèche 216"/>
          <p:cNvCxnSpPr>
            <a:endCxn id="407" idx="0"/>
          </p:cNvCxnSpPr>
          <p:nvPr/>
        </p:nvCxnSpPr>
        <p:spPr>
          <a:xfrm flipH="1">
            <a:off x="1742092" y="2048506"/>
            <a:ext cx="2029880" cy="1164893"/>
          </a:xfrm>
          <a:prstGeom prst="straightConnector1">
            <a:avLst/>
          </a:prstGeom>
          <a:ln w="12700">
            <a:solidFill>
              <a:srgbClr val="ED1B7A"/>
            </a:solidFill>
            <a:tailEnd type="triangle"/>
          </a:ln>
        </p:spPr>
        <p:style>
          <a:lnRef idx="3">
            <a:schemeClr val="dk1"/>
          </a:lnRef>
          <a:fillRef idx="0">
            <a:schemeClr val="dk1"/>
          </a:fillRef>
          <a:effectRef idx="2">
            <a:schemeClr val="dk1"/>
          </a:effectRef>
          <a:fontRef idx="minor">
            <a:schemeClr val="tx1"/>
          </a:fontRef>
        </p:style>
      </p:cxnSp>
      <p:cxnSp>
        <p:nvCxnSpPr>
          <p:cNvPr id="219" name="Connecteur en angle 218"/>
          <p:cNvCxnSpPr>
            <a:endCxn id="407" idx="3"/>
          </p:cNvCxnSpPr>
          <p:nvPr/>
        </p:nvCxnSpPr>
        <p:spPr>
          <a:xfrm rot="10800000" flipV="1">
            <a:off x="2144503" y="3190972"/>
            <a:ext cx="2560448" cy="190956"/>
          </a:xfrm>
          <a:prstGeom prst="bentConnector3">
            <a:avLst>
              <a:gd name="adj1" fmla="val 33315"/>
            </a:avLst>
          </a:prstGeom>
          <a:ln w="12700">
            <a:solidFill>
              <a:srgbClr val="ED1B7A"/>
            </a:solidFill>
            <a:tailEnd type="triangle"/>
          </a:ln>
        </p:spPr>
        <p:style>
          <a:lnRef idx="3">
            <a:schemeClr val="dk1"/>
          </a:lnRef>
          <a:fillRef idx="0">
            <a:schemeClr val="dk1"/>
          </a:fillRef>
          <a:effectRef idx="2">
            <a:schemeClr val="dk1"/>
          </a:effectRef>
          <a:fontRef idx="minor">
            <a:schemeClr val="tx1"/>
          </a:fontRef>
        </p:style>
      </p:cxnSp>
      <p:cxnSp>
        <p:nvCxnSpPr>
          <p:cNvPr id="222" name="Connecteur droit avec flèche 221"/>
          <p:cNvCxnSpPr/>
          <p:nvPr/>
        </p:nvCxnSpPr>
        <p:spPr>
          <a:xfrm flipH="1">
            <a:off x="3777245" y="3242373"/>
            <a:ext cx="941447" cy="385673"/>
          </a:xfrm>
          <a:prstGeom prst="straightConnector1">
            <a:avLst/>
          </a:prstGeom>
          <a:ln w="12700">
            <a:solidFill>
              <a:srgbClr val="ED1B7A"/>
            </a:solidFill>
            <a:tailEnd type="triangle"/>
          </a:ln>
        </p:spPr>
        <p:style>
          <a:lnRef idx="3">
            <a:schemeClr val="dk1"/>
          </a:lnRef>
          <a:fillRef idx="0">
            <a:schemeClr val="dk1"/>
          </a:fillRef>
          <a:effectRef idx="2">
            <a:schemeClr val="dk1"/>
          </a:effectRef>
          <a:fontRef idx="minor">
            <a:schemeClr val="tx1"/>
          </a:fontRef>
        </p:style>
      </p:cxnSp>
      <p:cxnSp>
        <p:nvCxnSpPr>
          <p:cNvPr id="227" name="Connecteur en angle 226"/>
          <p:cNvCxnSpPr/>
          <p:nvPr/>
        </p:nvCxnSpPr>
        <p:spPr>
          <a:xfrm rot="10800000" flipV="1">
            <a:off x="2149790" y="1932101"/>
            <a:ext cx="1619116" cy="1979498"/>
          </a:xfrm>
          <a:prstGeom prst="bentConnector3">
            <a:avLst>
              <a:gd name="adj1" fmla="val 61567"/>
            </a:avLst>
          </a:prstGeom>
          <a:ln w="12700">
            <a:solidFill>
              <a:srgbClr val="ED1B7A"/>
            </a:solidFill>
            <a:tailEnd type="triangle"/>
          </a:ln>
        </p:spPr>
        <p:style>
          <a:lnRef idx="3">
            <a:schemeClr val="dk1"/>
          </a:lnRef>
          <a:fillRef idx="0">
            <a:schemeClr val="dk1"/>
          </a:fillRef>
          <a:effectRef idx="2">
            <a:schemeClr val="dk1"/>
          </a:effectRef>
          <a:fontRef idx="minor">
            <a:schemeClr val="tx1"/>
          </a:fontRef>
        </p:style>
      </p:cxnSp>
      <p:cxnSp>
        <p:nvCxnSpPr>
          <p:cNvPr id="235" name="Connecteur en angle 234"/>
          <p:cNvCxnSpPr>
            <a:endCxn id="416" idx="1"/>
          </p:cNvCxnSpPr>
          <p:nvPr/>
        </p:nvCxnSpPr>
        <p:spPr>
          <a:xfrm rot="5400000">
            <a:off x="2828063" y="2217672"/>
            <a:ext cx="1085663" cy="808003"/>
          </a:xfrm>
          <a:prstGeom prst="bentConnector4">
            <a:avLst>
              <a:gd name="adj1" fmla="val 42238"/>
              <a:gd name="adj2" fmla="val 108691"/>
            </a:avLst>
          </a:prstGeom>
          <a:ln w="12700">
            <a:solidFill>
              <a:srgbClr val="ED1B7A"/>
            </a:solidFill>
            <a:tailEnd type="triangle"/>
          </a:ln>
        </p:spPr>
        <p:style>
          <a:lnRef idx="3">
            <a:schemeClr val="dk1"/>
          </a:lnRef>
          <a:fillRef idx="0">
            <a:schemeClr val="dk1"/>
          </a:fillRef>
          <a:effectRef idx="2">
            <a:schemeClr val="dk1"/>
          </a:effectRef>
          <a:fontRef idx="minor">
            <a:schemeClr val="tx1"/>
          </a:fontRef>
        </p:style>
      </p:cxnSp>
      <p:cxnSp>
        <p:nvCxnSpPr>
          <p:cNvPr id="238" name="Connecteur droit avec flèche 237"/>
          <p:cNvCxnSpPr/>
          <p:nvPr/>
        </p:nvCxnSpPr>
        <p:spPr>
          <a:xfrm flipH="1">
            <a:off x="3764803" y="3002410"/>
            <a:ext cx="948192" cy="68955"/>
          </a:xfrm>
          <a:prstGeom prst="straightConnector1">
            <a:avLst/>
          </a:prstGeom>
          <a:ln w="12700">
            <a:solidFill>
              <a:srgbClr val="ED1B7A"/>
            </a:solidFill>
            <a:tailEnd type="triangle"/>
          </a:ln>
        </p:spPr>
        <p:style>
          <a:lnRef idx="3">
            <a:schemeClr val="dk1"/>
          </a:lnRef>
          <a:fillRef idx="0">
            <a:schemeClr val="dk1"/>
          </a:fillRef>
          <a:effectRef idx="2">
            <a:schemeClr val="dk1"/>
          </a:effectRef>
          <a:fontRef idx="minor">
            <a:schemeClr val="tx1"/>
          </a:fontRef>
        </p:style>
      </p:cxnSp>
      <p:cxnSp>
        <p:nvCxnSpPr>
          <p:cNvPr id="242" name="Connecteur en angle 241"/>
          <p:cNvCxnSpPr/>
          <p:nvPr/>
        </p:nvCxnSpPr>
        <p:spPr>
          <a:xfrm rot="10800000" flipH="1">
            <a:off x="2975603" y="1219731"/>
            <a:ext cx="807291" cy="2690897"/>
          </a:xfrm>
          <a:prstGeom prst="bentConnector3">
            <a:avLst>
              <a:gd name="adj1" fmla="val -17399"/>
            </a:avLst>
          </a:prstGeom>
          <a:ln w="12700">
            <a:solidFill>
              <a:srgbClr val="ED1B7A"/>
            </a:solidFill>
            <a:tailEnd type="triangle"/>
          </a:ln>
        </p:spPr>
        <p:style>
          <a:lnRef idx="3">
            <a:schemeClr val="dk1"/>
          </a:lnRef>
          <a:fillRef idx="0">
            <a:schemeClr val="dk1"/>
          </a:fillRef>
          <a:effectRef idx="2">
            <a:schemeClr val="dk1"/>
          </a:effectRef>
          <a:fontRef idx="minor">
            <a:schemeClr val="tx1"/>
          </a:fontRef>
        </p:style>
      </p:cxnSp>
      <p:cxnSp>
        <p:nvCxnSpPr>
          <p:cNvPr id="257" name="Connecteur en angle 256"/>
          <p:cNvCxnSpPr/>
          <p:nvPr/>
        </p:nvCxnSpPr>
        <p:spPr>
          <a:xfrm rot="10800000" flipV="1">
            <a:off x="2135294" y="2942066"/>
            <a:ext cx="2587380" cy="1180070"/>
          </a:xfrm>
          <a:prstGeom prst="bentConnector3">
            <a:avLst>
              <a:gd name="adj1" fmla="val 12000"/>
            </a:avLst>
          </a:prstGeom>
          <a:ln w="12700">
            <a:solidFill>
              <a:srgbClr val="ED1B7A"/>
            </a:solidFill>
            <a:tailEnd type="triangle"/>
          </a:ln>
        </p:spPr>
        <p:style>
          <a:lnRef idx="3">
            <a:schemeClr val="dk1"/>
          </a:lnRef>
          <a:fillRef idx="0">
            <a:schemeClr val="dk1"/>
          </a:fillRef>
          <a:effectRef idx="2">
            <a:schemeClr val="dk1"/>
          </a:effectRef>
          <a:fontRef idx="minor">
            <a:schemeClr val="tx1"/>
          </a:fontRef>
        </p:style>
      </p:cxnSp>
      <p:sp>
        <p:nvSpPr>
          <p:cNvPr id="168" name="ZoneTexte 167"/>
          <p:cNvSpPr txBox="1"/>
          <p:nvPr/>
        </p:nvSpPr>
        <p:spPr>
          <a:xfrm>
            <a:off x="3177757" y="5879356"/>
            <a:ext cx="1505561" cy="196336"/>
          </a:xfrm>
          <a:prstGeom prst="rect">
            <a:avLst/>
          </a:prstGeom>
          <a:noFill/>
        </p:spPr>
        <p:txBody>
          <a:bodyPr wrap="square" rtlCol="0">
            <a:spAutoFit/>
          </a:bodyPr>
          <a:lstStyle/>
          <a:p>
            <a:pPr defTabSz="280904"/>
            <a:r>
              <a:rPr lang="fr-FR" sz="676" dirty="0" smtClean="0">
                <a:solidFill>
                  <a:prstClr val="black"/>
                </a:solidFill>
              </a:rPr>
              <a:t>Interfaces établissements</a:t>
            </a:r>
            <a:endParaRPr lang="fr-FR" sz="676" dirty="0">
              <a:solidFill>
                <a:prstClr val="black"/>
              </a:solidFill>
            </a:endParaRPr>
          </a:p>
        </p:txBody>
      </p:sp>
      <p:cxnSp>
        <p:nvCxnSpPr>
          <p:cNvPr id="8" name="Connecteur droit avec flèche 7"/>
          <p:cNvCxnSpPr>
            <a:endCxn id="168" idx="1"/>
          </p:cNvCxnSpPr>
          <p:nvPr/>
        </p:nvCxnSpPr>
        <p:spPr>
          <a:xfrm>
            <a:off x="2639688" y="5977524"/>
            <a:ext cx="538069" cy="0"/>
          </a:xfrm>
          <a:prstGeom prst="straightConnector1">
            <a:avLst/>
          </a:prstGeom>
          <a:ln>
            <a:solidFill>
              <a:srgbClr val="ED1B7A"/>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90955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6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9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5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6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2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5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6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7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4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0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8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87"/>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9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9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25"/>
                                        </p:tgtEl>
                                        <p:attrNameLst>
                                          <p:attrName>style.visibility</p:attrName>
                                        </p:attrNameLst>
                                      </p:cBhvr>
                                      <p:to>
                                        <p:strVal val="visible"/>
                                      </p:to>
                                    </p:set>
                                  </p:childTnLst>
                                </p:cTn>
                              </p:par>
                              <p:par>
                                <p:cTn id="53" presetID="26" presetClass="emph" presetSubtype="0" fill="hold" grpId="1" nodeType="withEffect">
                                  <p:stCondLst>
                                    <p:cond delay="0"/>
                                  </p:stCondLst>
                                  <p:childTnLst>
                                    <p:animEffect transition="out" filter="fade">
                                      <p:cBhvr>
                                        <p:cTn id="54" dur="500" tmFilter="0, 0; .2, .5; .8, .5; 1, 0"/>
                                        <p:tgtEl>
                                          <p:spTgt spid="325"/>
                                        </p:tgtEl>
                                      </p:cBhvr>
                                    </p:animEffect>
                                    <p:animScale>
                                      <p:cBhvr>
                                        <p:cTn id="55" dur="250" autoRev="1" fill="hold"/>
                                        <p:tgtEl>
                                          <p:spTgt spid="325"/>
                                        </p:tgtEl>
                                      </p:cBhvr>
                                      <p:by x="105000" y="105000"/>
                                    </p:animScale>
                                  </p:childTnLst>
                                </p:cTn>
                              </p:par>
                              <p:par>
                                <p:cTn id="56" presetID="1" presetClass="entr" presetSubtype="0" fill="hold" grpId="0" nodeType="withEffect">
                                  <p:stCondLst>
                                    <p:cond delay="0"/>
                                  </p:stCondLst>
                                  <p:childTnLst>
                                    <p:set>
                                      <p:cBhvr>
                                        <p:cTn id="57" dur="1" fill="hold">
                                          <p:stCondLst>
                                            <p:cond delay="0"/>
                                          </p:stCondLst>
                                        </p:cTn>
                                        <p:tgtEl>
                                          <p:spTgt spid="229"/>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328"/>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400"/>
                                        </p:tgtEl>
                                        <p:attrNameLst>
                                          <p:attrName>style.visibility</p:attrName>
                                        </p:attrNameLst>
                                      </p:cBhvr>
                                      <p:to>
                                        <p:strVal val="visible"/>
                                      </p:to>
                                    </p:set>
                                  </p:childTnLst>
                                </p:cTn>
                              </p:par>
                              <p:par>
                                <p:cTn id="64" presetID="26" presetClass="emph" presetSubtype="0" fill="hold" nodeType="withEffect">
                                  <p:stCondLst>
                                    <p:cond delay="0"/>
                                  </p:stCondLst>
                                  <p:childTnLst>
                                    <p:animEffect transition="out" filter="fade">
                                      <p:cBhvr>
                                        <p:cTn id="65" dur="500" tmFilter="0, 0; .2, .5; .8, .5; 1, 0"/>
                                        <p:tgtEl>
                                          <p:spTgt spid="400"/>
                                        </p:tgtEl>
                                      </p:cBhvr>
                                    </p:animEffect>
                                    <p:animScale>
                                      <p:cBhvr>
                                        <p:cTn id="66" dur="250" autoRev="1" fill="hold"/>
                                        <p:tgtEl>
                                          <p:spTgt spid="400"/>
                                        </p:tgtEl>
                                      </p:cBhvr>
                                      <p:by x="105000" y="105000"/>
                                    </p:animScale>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502"/>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385"/>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83"/>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32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28"/>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329"/>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384"/>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486"/>
                                        </p:tgtEl>
                                        <p:attrNameLst>
                                          <p:attrName>style.visibility</p:attrName>
                                        </p:attrNameLst>
                                      </p:cBhvr>
                                      <p:to>
                                        <p:strVal val="visible"/>
                                      </p:to>
                                    </p:set>
                                  </p:childTnLst>
                                </p:cTn>
                              </p:par>
                              <p:par>
                                <p:cTn id="87" presetID="26" presetClass="emph" presetSubtype="0" fill="hold" nodeType="withEffect">
                                  <p:stCondLst>
                                    <p:cond delay="0"/>
                                  </p:stCondLst>
                                  <p:childTnLst>
                                    <p:animEffect transition="out" filter="fade">
                                      <p:cBhvr>
                                        <p:cTn id="88" dur="500" tmFilter="0, 0; .2, .5; .8, .5; 1, 0"/>
                                        <p:tgtEl>
                                          <p:spTgt spid="486"/>
                                        </p:tgtEl>
                                      </p:cBhvr>
                                    </p:animEffect>
                                    <p:animScale>
                                      <p:cBhvr>
                                        <p:cTn id="89" dur="250" autoRev="1" fill="hold"/>
                                        <p:tgtEl>
                                          <p:spTgt spid="486"/>
                                        </p:tgtEl>
                                      </p:cBhvr>
                                      <p:by x="105000" y="105000"/>
                                    </p:animScale>
                                  </p:childTnLst>
                                </p:cTn>
                              </p:par>
                              <p:par>
                                <p:cTn id="90" presetID="1" presetClass="entr" presetSubtype="0" fill="hold" nodeType="withEffect">
                                  <p:stCondLst>
                                    <p:cond delay="0"/>
                                  </p:stCondLst>
                                  <p:childTnLst>
                                    <p:set>
                                      <p:cBhvr>
                                        <p:cTn id="91" dur="1" fill="hold">
                                          <p:stCondLst>
                                            <p:cond delay="0"/>
                                          </p:stCondLst>
                                        </p:cTn>
                                        <p:tgtEl>
                                          <p:spTgt spid="489"/>
                                        </p:tgtEl>
                                        <p:attrNameLst>
                                          <p:attrName>style.visibility</p:attrName>
                                        </p:attrNameLst>
                                      </p:cBhvr>
                                      <p:to>
                                        <p:strVal val="visible"/>
                                      </p:to>
                                    </p:set>
                                  </p:childTnLst>
                                </p:cTn>
                              </p:par>
                              <p:par>
                                <p:cTn id="92" presetID="26" presetClass="emph" presetSubtype="0" fill="hold" nodeType="withEffect">
                                  <p:stCondLst>
                                    <p:cond delay="0"/>
                                  </p:stCondLst>
                                  <p:childTnLst>
                                    <p:animEffect transition="out" filter="fade">
                                      <p:cBhvr>
                                        <p:cTn id="93" dur="500" tmFilter="0, 0; .2, .5; .8, .5; 1, 0"/>
                                        <p:tgtEl>
                                          <p:spTgt spid="489"/>
                                        </p:tgtEl>
                                      </p:cBhvr>
                                    </p:animEffect>
                                    <p:animScale>
                                      <p:cBhvr>
                                        <p:cTn id="94" dur="250" autoRev="1" fill="hold"/>
                                        <p:tgtEl>
                                          <p:spTgt spid="489"/>
                                        </p:tgtEl>
                                      </p:cBhvr>
                                      <p:by x="105000" y="105000"/>
                                    </p:animScale>
                                  </p:childTnLst>
                                </p:cTn>
                              </p:par>
                              <p:par>
                                <p:cTn id="95" presetID="1" presetClass="entr" presetSubtype="0" fill="hold" nodeType="withEffect">
                                  <p:stCondLst>
                                    <p:cond delay="0"/>
                                  </p:stCondLst>
                                  <p:childTnLst>
                                    <p:set>
                                      <p:cBhvr>
                                        <p:cTn id="96" dur="1" fill="hold">
                                          <p:stCondLst>
                                            <p:cond delay="0"/>
                                          </p:stCondLst>
                                        </p:cTn>
                                        <p:tgtEl>
                                          <p:spTgt spid="496"/>
                                        </p:tgtEl>
                                        <p:attrNameLst>
                                          <p:attrName>style.visibility</p:attrName>
                                        </p:attrNameLst>
                                      </p:cBhvr>
                                      <p:to>
                                        <p:strVal val="visible"/>
                                      </p:to>
                                    </p:set>
                                  </p:childTnLst>
                                </p:cTn>
                              </p:par>
                              <p:par>
                                <p:cTn id="97" presetID="26" presetClass="emph" presetSubtype="0" fill="hold" nodeType="withEffect">
                                  <p:stCondLst>
                                    <p:cond delay="0"/>
                                  </p:stCondLst>
                                  <p:childTnLst>
                                    <p:animEffect transition="out" filter="fade">
                                      <p:cBhvr>
                                        <p:cTn id="98" dur="500" tmFilter="0, 0; .2, .5; .8, .5; 1, 0"/>
                                        <p:tgtEl>
                                          <p:spTgt spid="496"/>
                                        </p:tgtEl>
                                      </p:cBhvr>
                                    </p:animEffect>
                                    <p:animScale>
                                      <p:cBhvr>
                                        <p:cTn id="99" dur="250" autoRev="1" fill="hold"/>
                                        <p:tgtEl>
                                          <p:spTgt spid="496"/>
                                        </p:tgtEl>
                                      </p:cBhvr>
                                      <p:by x="105000" y="105000"/>
                                    </p:animScale>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326"/>
                                        </p:tgtEl>
                                        <p:attrNameLst>
                                          <p:attrName>style.visibility</p:attrName>
                                        </p:attrNameLst>
                                      </p:cBhvr>
                                      <p:to>
                                        <p:strVal val="visible"/>
                                      </p:to>
                                    </p:set>
                                  </p:childTnLst>
                                </p:cTn>
                              </p:par>
                              <p:par>
                                <p:cTn id="104" presetID="26" presetClass="emph" presetSubtype="0" fill="hold" grpId="1" nodeType="withEffect">
                                  <p:stCondLst>
                                    <p:cond delay="0"/>
                                  </p:stCondLst>
                                  <p:childTnLst>
                                    <p:animEffect transition="out" filter="fade">
                                      <p:cBhvr>
                                        <p:cTn id="105" dur="500" tmFilter="0, 0; .2, .5; .8, .5; 1, 0"/>
                                        <p:tgtEl>
                                          <p:spTgt spid="326"/>
                                        </p:tgtEl>
                                      </p:cBhvr>
                                    </p:animEffect>
                                    <p:animScale>
                                      <p:cBhvr>
                                        <p:cTn id="106" dur="250" autoRev="1" fill="hold"/>
                                        <p:tgtEl>
                                          <p:spTgt spid="326"/>
                                        </p:tgtEl>
                                      </p:cBhvr>
                                      <p:by x="105000" y="105000"/>
                                    </p:animScale>
                                  </p:childTnLst>
                                </p:cTn>
                              </p:par>
                              <p:par>
                                <p:cTn id="107" presetID="1" presetClass="entr" presetSubtype="0" fill="hold" nodeType="withEffect">
                                  <p:stCondLst>
                                    <p:cond delay="0"/>
                                  </p:stCondLst>
                                  <p:childTnLst>
                                    <p:set>
                                      <p:cBhvr>
                                        <p:cTn id="108" dur="1" fill="hold">
                                          <p:stCondLst>
                                            <p:cond delay="0"/>
                                          </p:stCondLst>
                                        </p:cTn>
                                        <p:tgtEl>
                                          <p:spTgt spid="374"/>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415"/>
                                        </p:tgtEl>
                                        <p:attrNameLst>
                                          <p:attrName>style.visibility</p:attrName>
                                        </p:attrNameLst>
                                      </p:cBhvr>
                                      <p:to>
                                        <p:strVal val="visible"/>
                                      </p:to>
                                    </p:set>
                                  </p:childTnLst>
                                </p:cTn>
                              </p:par>
                              <p:par>
                                <p:cTn id="111" presetID="26" presetClass="emph" presetSubtype="0" fill="hold" nodeType="withEffect">
                                  <p:stCondLst>
                                    <p:cond delay="0"/>
                                  </p:stCondLst>
                                  <p:childTnLst>
                                    <p:animEffect transition="out" filter="fade">
                                      <p:cBhvr>
                                        <p:cTn id="112" dur="500" tmFilter="0, 0; .2, .5; .8, .5; 1, 0"/>
                                        <p:tgtEl>
                                          <p:spTgt spid="415"/>
                                        </p:tgtEl>
                                      </p:cBhvr>
                                    </p:animEffect>
                                    <p:animScale>
                                      <p:cBhvr>
                                        <p:cTn id="113" dur="250" autoRev="1" fill="hold"/>
                                        <p:tgtEl>
                                          <p:spTgt spid="415"/>
                                        </p:tgtEl>
                                      </p:cBhvr>
                                      <p:by x="105000" y="105000"/>
                                    </p:animScale>
                                  </p:childTnLst>
                                </p:cTn>
                              </p:par>
                              <p:par>
                                <p:cTn id="114" presetID="1" presetClass="entr" presetSubtype="0" fill="hold" grpId="0" nodeType="withEffect">
                                  <p:stCondLst>
                                    <p:cond delay="0"/>
                                  </p:stCondLst>
                                  <p:childTnLst>
                                    <p:set>
                                      <p:cBhvr>
                                        <p:cTn id="115" dur="1" fill="hold">
                                          <p:stCondLst>
                                            <p:cond delay="0"/>
                                          </p:stCondLst>
                                        </p:cTn>
                                        <p:tgtEl>
                                          <p:spTgt spid="377"/>
                                        </p:tgtEl>
                                        <p:attrNameLst>
                                          <p:attrName>style.visibility</p:attrName>
                                        </p:attrNameLst>
                                      </p:cBhvr>
                                      <p:to>
                                        <p:strVal val="visible"/>
                                      </p:to>
                                    </p:set>
                                  </p:childTnLst>
                                </p:cTn>
                              </p:par>
                              <p:par>
                                <p:cTn id="116" presetID="1" presetClass="entr" presetSubtype="0" fill="hold" nodeType="withEffect">
                                  <p:stCondLst>
                                    <p:cond delay="0"/>
                                  </p:stCondLst>
                                  <p:childTnLst>
                                    <p:set>
                                      <p:cBhvr>
                                        <p:cTn id="117" dur="1" fill="hold">
                                          <p:stCondLst>
                                            <p:cond delay="0"/>
                                          </p:stCondLst>
                                        </p:cTn>
                                        <p:tgtEl>
                                          <p:spTgt spid="388"/>
                                        </p:tgtEl>
                                        <p:attrNameLst>
                                          <p:attrName>style.visibility</p:attrName>
                                        </p:attrNameLst>
                                      </p:cBhvr>
                                      <p:to>
                                        <p:strVal val="visible"/>
                                      </p:to>
                                    </p:set>
                                  </p:childTnLst>
                                </p:cTn>
                              </p:par>
                              <p:par>
                                <p:cTn id="118" presetID="1" presetClass="entr" presetSubtype="0" fill="hold" nodeType="withEffect">
                                  <p:stCondLst>
                                    <p:cond delay="0"/>
                                  </p:stCondLst>
                                  <p:childTnLst>
                                    <p:set>
                                      <p:cBhvr>
                                        <p:cTn id="119" dur="1" fill="hold">
                                          <p:stCondLst>
                                            <p:cond delay="0"/>
                                          </p:stCondLst>
                                        </p:cTn>
                                        <p:tgtEl>
                                          <p:spTgt spid="412"/>
                                        </p:tgtEl>
                                        <p:attrNameLst>
                                          <p:attrName>style.visibility</p:attrName>
                                        </p:attrNameLst>
                                      </p:cBhvr>
                                      <p:to>
                                        <p:strVal val="visible"/>
                                      </p:to>
                                    </p:set>
                                  </p:childTnLst>
                                </p:cTn>
                              </p:par>
                              <p:par>
                                <p:cTn id="120" presetID="26" presetClass="emph" presetSubtype="0" fill="hold" nodeType="withEffect">
                                  <p:stCondLst>
                                    <p:cond delay="0"/>
                                  </p:stCondLst>
                                  <p:childTnLst>
                                    <p:animEffect transition="out" filter="fade">
                                      <p:cBhvr>
                                        <p:cTn id="121" dur="500" tmFilter="0, 0; .2, .5; .8, .5; 1, 0"/>
                                        <p:tgtEl>
                                          <p:spTgt spid="412"/>
                                        </p:tgtEl>
                                      </p:cBhvr>
                                    </p:animEffect>
                                    <p:animScale>
                                      <p:cBhvr>
                                        <p:cTn id="122" dur="250" autoRev="1" fill="hold"/>
                                        <p:tgtEl>
                                          <p:spTgt spid="412"/>
                                        </p:tgtEl>
                                      </p:cBhvr>
                                      <p:by x="105000" y="105000"/>
                                    </p:animScale>
                                  </p:childTnLst>
                                </p:cTn>
                              </p:par>
                              <p:par>
                                <p:cTn id="123" presetID="1" presetClass="entr" presetSubtype="0" fill="hold" grpId="0" nodeType="withEffect">
                                  <p:stCondLst>
                                    <p:cond delay="0"/>
                                  </p:stCondLst>
                                  <p:childTnLst>
                                    <p:set>
                                      <p:cBhvr>
                                        <p:cTn id="124" dur="1" fill="hold">
                                          <p:stCondLst>
                                            <p:cond delay="0"/>
                                          </p:stCondLst>
                                        </p:cTn>
                                        <p:tgtEl>
                                          <p:spTgt spid="375"/>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409"/>
                                        </p:tgtEl>
                                        <p:attrNameLst>
                                          <p:attrName>style.visibility</p:attrName>
                                        </p:attrNameLst>
                                      </p:cBhvr>
                                      <p:to>
                                        <p:strVal val="visible"/>
                                      </p:to>
                                    </p:set>
                                  </p:childTnLst>
                                </p:cTn>
                              </p:par>
                              <p:par>
                                <p:cTn id="127" presetID="26" presetClass="emph" presetSubtype="0" fill="hold" nodeType="withEffect">
                                  <p:stCondLst>
                                    <p:cond delay="0"/>
                                  </p:stCondLst>
                                  <p:childTnLst>
                                    <p:animEffect transition="out" filter="fade">
                                      <p:cBhvr>
                                        <p:cTn id="128" dur="500" tmFilter="0, 0; .2, .5; .8, .5; 1, 0"/>
                                        <p:tgtEl>
                                          <p:spTgt spid="409"/>
                                        </p:tgtEl>
                                      </p:cBhvr>
                                    </p:animEffect>
                                    <p:animScale>
                                      <p:cBhvr>
                                        <p:cTn id="129" dur="250" autoRev="1" fill="hold"/>
                                        <p:tgtEl>
                                          <p:spTgt spid="409"/>
                                        </p:tgtEl>
                                      </p:cBhvr>
                                      <p:by x="105000" y="105000"/>
                                    </p:animScale>
                                  </p:childTnLst>
                                </p:cTn>
                              </p:par>
                              <p:par>
                                <p:cTn id="130" presetID="1" presetClass="entr" presetSubtype="0" fill="hold" grpId="0" nodeType="withEffect">
                                  <p:stCondLst>
                                    <p:cond delay="0"/>
                                  </p:stCondLst>
                                  <p:childTnLst>
                                    <p:set>
                                      <p:cBhvr>
                                        <p:cTn id="131" dur="1" fill="hold">
                                          <p:stCondLst>
                                            <p:cond delay="0"/>
                                          </p:stCondLst>
                                        </p:cTn>
                                        <p:tgtEl>
                                          <p:spTgt spid="376"/>
                                        </p:tgtEl>
                                        <p:attrNameLst>
                                          <p:attrName>style.visibility</p:attrName>
                                        </p:attrNameLst>
                                      </p:cBhvr>
                                      <p:to>
                                        <p:strVal val="visible"/>
                                      </p:to>
                                    </p:set>
                                  </p:childTnLst>
                                </p:cTn>
                              </p:par>
                              <p:par>
                                <p:cTn id="132" presetID="1" presetClass="entr" presetSubtype="0" fill="hold" nodeType="withEffect">
                                  <p:stCondLst>
                                    <p:cond delay="0"/>
                                  </p:stCondLst>
                                  <p:childTnLst>
                                    <p:set>
                                      <p:cBhvr>
                                        <p:cTn id="133" dur="1" fill="hold">
                                          <p:stCondLst>
                                            <p:cond delay="0"/>
                                          </p:stCondLst>
                                        </p:cTn>
                                        <p:tgtEl>
                                          <p:spTgt spid="499"/>
                                        </p:tgtEl>
                                        <p:attrNameLst>
                                          <p:attrName>style.visibility</p:attrName>
                                        </p:attrNameLst>
                                      </p:cBhvr>
                                      <p:to>
                                        <p:strVal val="visible"/>
                                      </p:to>
                                    </p:set>
                                  </p:childTnLst>
                                </p:cTn>
                              </p:par>
                              <p:par>
                                <p:cTn id="134" presetID="26" presetClass="emph" presetSubtype="0" fill="hold" nodeType="withEffect">
                                  <p:stCondLst>
                                    <p:cond delay="0"/>
                                  </p:stCondLst>
                                  <p:childTnLst>
                                    <p:animEffect transition="out" filter="fade">
                                      <p:cBhvr>
                                        <p:cTn id="135" dur="500" tmFilter="0, 0; .2, .5; .8, .5; 1, 0"/>
                                        <p:tgtEl>
                                          <p:spTgt spid="499"/>
                                        </p:tgtEl>
                                      </p:cBhvr>
                                    </p:animEffect>
                                    <p:animScale>
                                      <p:cBhvr>
                                        <p:cTn id="136" dur="250" autoRev="1" fill="hold"/>
                                        <p:tgtEl>
                                          <p:spTgt spid="499"/>
                                        </p:tgtEl>
                                      </p:cBhvr>
                                      <p:by x="105000" y="105000"/>
                                    </p:animScale>
                                  </p:childTnLst>
                                </p:cTn>
                              </p:par>
                              <p:par>
                                <p:cTn id="137" presetID="1" presetClass="entr" presetSubtype="0" fill="hold" grpId="0" nodeType="withEffect">
                                  <p:stCondLst>
                                    <p:cond delay="0"/>
                                  </p:stCondLst>
                                  <p:childTnLst>
                                    <p:set>
                                      <p:cBhvr>
                                        <p:cTn id="138" dur="1" fill="hold">
                                          <p:stCondLst>
                                            <p:cond delay="0"/>
                                          </p:stCondLst>
                                        </p:cTn>
                                        <p:tgtEl>
                                          <p:spTgt spid="378"/>
                                        </p:tgtEl>
                                        <p:attrNameLst>
                                          <p:attrName>style.visibility</p:attrName>
                                        </p:attrNameLst>
                                      </p:cBhvr>
                                      <p:to>
                                        <p:strVal val="visible"/>
                                      </p:to>
                                    </p:set>
                                  </p:childTnLst>
                                </p:cTn>
                              </p:par>
                              <p:par>
                                <p:cTn id="139" presetID="1" presetClass="entr" presetSubtype="0" fill="hold" nodeType="withEffect">
                                  <p:stCondLst>
                                    <p:cond delay="0"/>
                                  </p:stCondLst>
                                  <p:childTnLst>
                                    <p:set>
                                      <p:cBhvr>
                                        <p:cTn id="140" dur="1" fill="hold">
                                          <p:stCondLst>
                                            <p:cond delay="0"/>
                                          </p:stCondLst>
                                        </p:cTn>
                                        <p:tgtEl>
                                          <p:spTgt spid="406"/>
                                        </p:tgtEl>
                                        <p:attrNameLst>
                                          <p:attrName>style.visibility</p:attrName>
                                        </p:attrNameLst>
                                      </p:cBhvr>
                                      <p:to>
                                        <p:strVal val="visible"/>
                                      </p:to>
                                    </p:set>
                                  </p:childTnLst>
                                </p:cTn>
                              </p:par>
                              <p:par>
                                <p:cTn id="141" presetID="26" presetClass="emph" presetSubtype="0" fill="hold" nodeType="withEffect">
                                  <p:stCondLst>
                                    <p:cond delay="0"/>
                                  </p:stCondLst>
                                  <p:childTnLst>
                                    <p:animEffect transition="out" filter="fade">
                                      <p:cBhvr>
                                        <p:cTn id="142" dur="500" tmFilter="0, 0; .2, .5; .8, .5; 1, 0"/>
                                        <p:tgtEl>
                                          <p:spTgt spid="406"/>
                                        </p:tgtEl>
                                      </p:cBhvr>
                                    </p:animEffect>
                                    <p:animScale>
                                      <p:cBhvr>
                                        <p:cTn id="143" dur="250" autoRev="1" fill="hold"/>
                                        <p:tgtEl>
                                          <p:spTgt spid="406"/>
                                        </p:tgtEl>
                                      </p:cBhvr>
                                      <p:by x="105000" y="105000"/>
                                    </p:animScale>
                                  </p:childTnLst>
                                </p:cTn>
                              </p:par>
                            </p:childTnLst>
                          </p:cTn>
                        </p:par>
                      </p:childTnLst>
                    </p:cTn>
                  </p:par>
                  <p:par>
                    <p:cTn id="144" fill="hold">
                      <p:stCondLst>
                        <p:cond delay="indefinite"/>
                      </p:stCondLst>
                      <p:childTnLst>
                        <p:par>
                          <p:cTn id="145" fill="hold">
                            <p:stCondLst>
                              <p:cond delay="0"/>
                            </p:stCondLst>
                            <p:childTnLst>
                              <p:par>
                                <p:cTn id="146" presetID="1" presetClass="entr" presetSubtype="0" fill="hold" nodeType="clickEffect">
                                  <p:stCondLst>
                                    <p:cond delay="0"/>
                                  </p:stCondLst>
                                  <p:childTnLst>
                                    <p:set>
                                      <p:cBhvr>
                                        <p:cTn id="147" dur="1" fill="hold">
                                          <p:stCondLst>
                                            <p:cond delay="0"/>
                                          </p:stCondLst>
                                        </p:cTn>
                                        <p:tgtEl>
                                          <p:spTgt spid="381"/>
                                        </p:tgtEl>
                                        <p:attrNameLst>
                                          <p:attrName>style.visibility</p:attrName>
                                        </p:attrNameLst>
                                      </p:cBhvr>
                                      <p:to>
                                        <p:strVal val="visible"/>
                                      </p:to>
                                    </p:set>
                                  </p:childTnLst>
                                </p:cTn>
                              </p:par>
                              <p:par>
                                <p:cTn id="148" presetID="1" presetClass="entr" presetSubtype="0" fill="hold" nodeType="withEffect">
                                  <p:stCondLst>
                                    <p:cond delay="0"/>
                                  </p:stCondLst>
                                  <p:childTnLst>
                                    <p:set>
                                      <p:cBhvr>
                                        <p:cTn id="149" dur="1" fill="hold">
                                          <p:stCondLst>
                                            <p:cond delay="0"/>
                                          </p:stCondLst>
                                        </p:cTn>
                                        <p:tgtEl>
                                          <p:spTgt spid="337"/>
                                        </p:tgtEl>
                                        <p:attrNameLst>
                                          <p:attrName>style.visibility</p:attrName>
                                        </p:attrNameLst>
                                      </p:cBhvr>
                                      <p:to>
                                        <p:strVal val="visible"/>
                                      </p:to>
                                    </p:set>
                                  </p:childTnLst>
                                </p:cTn>
                              </p:par>
                              <p:par>
                                <p:cTn id="150" presetID="1" presetClass="entr" presetSubtype="0" fill="hold" grpId="0" nodeType="withEffect">
                                  <p:stCondLst>
                                    <p:cond delay="0"/>
                                  </p:stCondLst>
                                  <p:childTnLst>
                                    <p:set>
                                      <p:cBhvr>
                                        <p:cTn id="151" dur="1" fill="hold">
                                          <p:stCondLst>
                                            <p:cond delay="0"/>
                                          </p:stCondLst>
                                        </p:cTn>
                                        <p:tgtEl>
                                          <p:spTgt spid="382"/>
                                        </p:tgtEl>
                                        <p:attrNameLst>
                                          <p:attrName>style.visibility</p:attrName>
                                        </p:attrNameLst>
                                      </p:cBhvr>
                                      <p:to>
                                        <p:strVal val="visible"/>
                                      </p:to>
                                    </p:set>
                                  </p:childTnLst>
                                </p:cTn>
                              </p:par>
                              <p:par>
                                <p:cTn id="152" presetID="1" presetClass="entr" presetSubtype="0" fill="hold" nodeType="withEffect">
                                  <p:stCondLst>
                                    <p:cond delay="0"/>
                                  </p:stCondLst>
                                  <p:childTnLst>
                                    <p:set>
                                      <p:cBhvr>
                                        <p:cTn id="153" dur="1" fill="hold">
                                          <p:stCondLst>
                                            <p:cond delay="0"/>
                                          </p:stCondLst>
                                        </p:cTn>
                                        <p:tgtEl>
                                          <p:spTgt spid="508"/>
                                        </p:tgtEl>
                                        <p:attrNameLst>
                                          <p:attrName>style.visibility</p:attrName>
                                        </p:attrNameLst>
                                      </p:cBhvr>
                                      <p:to>
                                        <p:strVal val="visible"/>
                                      </p:to>
                                    </p:set>
                                  </p:childTnLst>
                                </p:cTn>
                              </p:par>
                              <p:par>
                                <p:cTn id="154" presetID="26" presetClass="emph" presetSubtype="0" fill="hold" nodeType="withEffect">
                                  <p:stCondLst>
                                    <p:cond delay="0"/>
                                  </p:stCondLst>
                                  <p:childTnLst>
                                    <p:animEffect transition="out" filter="fade">
                                      <p:cBhvr>
                                        <p:cTn id="155" dur="500" tmFilter="0, 0; .2, .5; .8, .5; 1, 0"/>
                                        <p:tgtEl>
                                          <p:spTgt spid="508"/>
                                        </p:tgtEl>
                                      </p:cBhvr>
                                    </p:animEffect>
                                    <p:animScale>
                                      <p:cBhvr>
                                        <p:cTn id="156" dur="250" autoRev="1" fill="hold"/>
                                        <p:tgtEl>
                                          <p:spTgt spid="508"/>
                                        </p:tgtEl>
                                      </p:cBhvr>
                                      <p:by x="105000" y="105000"/>
                                    </p:animScale>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nodeType="clickEffect">
                                  <p:stCondLst>
                                    <p:cond delay="0"/>
                                  </p:stCondLst>
                                  <p:childTnLst>
                                    <p:set>
                                      <p:cBhvr>
                                        <p:cTn id="160" dur="1" fill="hold">
                                          <p:stCondLst>
                                            <p:cond delay="0"/>
                                          </p:stCondLst>
                                        </p:cTn>
                                        <p:tgtEl>
                                          <p:spTgt spid="370"/>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371"/>
                                        </p:tgtEl>
                                        <p:attrNameLst>
                                          <p:attrName>style.visibility</p:attrName>
                                        </p:attrNameLst>
                                      </p:cBhvr>
                                      <p:to>
                                        <p:strVal val="visible"/>
                                      </p:to>
                                    </p:set>
                                  </p:childTnLst>
                                </p:cTn>
                              </p:par>
                              <p:par>
                                <p:cTn id="163" presetID="1" presetClass="entr" presetSubtype="0" fill="hold" nodeType="withEffect">
                                  <p:stCondLst>
                                    <p:cond delay="0"/>
                                  </p:stCondLst>
                                  <p:childTnLst>
                                    <p:set>
                                      <p:cBhvr>
                                        <p:cTn id="164" dur="1" fill="hold">
                                          <p:stCondLst>
                                            <p:cond delay="0"/>
                                          </p:stCondLst>
                                        </p:cTn>
                                        <p:tgtEl>
                                          <p:spTgt spid="315"/>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218"/>
                                        </p:tgtEl>
                                        <p:attrNameLst>
                                          <p:attrName>style.visibility</p:attrName>
                                        </p:attrNameLst>
                                      </p:cBhvr>
                                      <p:to>
                                        <p:strVal val="visible"/>
                                      </p:to>
                                    </p:set>
                                  </p:childTnLst>
                                </p:cTn>
                              </p:par>
                              <p:par>
                                <p:cTn id="167" presetID="1" presetClass="entr" presetSubtype="0" fill="hold" nodeType="withEffect">
                                  <p:stCondLst>
                                    <p:cond delay="0"/>
                                  </p:stCondLst>
                                  <p:childTnLst>
                                    <p:set>
                                      <p:cBhvr>
                                        <p:cTn id="168" dur="1" fill="hold">
                                          <p:stCondLst>
                                            <p:cond delay="0"/>
                                          </p:stCondLst>
                                        </p:cTn>
                                        <p:tgtEl>
                                          <p:spTgt spid="505"/>
                                        </p:tgtEl>
                                        <p:attrNameLst>
                                          <p:attrName>style.visibility</p:attrName>
                                        </p:attrNameLst>
                                      </p:cBhvr>
                                      <p:to>
                                        <p:strVal val="visible"/>
                                      </p:to>
                                    </p:set>
                                  </p:childTnLst>
                                </p:cTn>
                              </p:par>
                              <p:par>
                                <p:cTn id="169" presetID="26" presetClass="emph" presetSubtype="0" fill="hold" nodeType="withEffect">
                                  <p:stCondLst>
                                    <p:cond delay="0"/>
                                  </p:stCondLst>
                                  <p:childTnLst>
                                    <p:animEffect transition="out" filter="fade">
                                      <p:cBhvr>
                                        <p:cTn id="170" dur="500" tmFilter="0, 0; .2, .5; .8, .5; 1, 0"/>
                                        <p:tgtEl>
                                          <p:spTgt spid="505"/>
                                        </p:tgtEl>
                                      </p:cBhvr>
                                    </p:animEffect>
                                    <p:animScale>
                                      <p:cBhvr>
                                        <p:cTn id="171" dur="250" autoRev="1" fill="hold"/>
                                        <p:tgtEl>
                                          <p:spTgt spid="505"/>
                                        </p:tgtEl>
                                      </p:cBhvr>
                                      <p:by x="105000" y="105000"/>
                                    </p:animScale>
                                  </p:childTnLst>
                                </p:cTn>
                              </p:par>
                              <p:par>
                                <p:cTn id="172" presetID="1" presetClass="entr" presetSubtype="0" fill="hold" nodeType="withEffect">
                                  <p:stCondLst>
                                    <p:cond delay="0"/>
                                  </p:stCondLst>
                                  <p:childTnLst>
                                    <p:set>
                                      <p:cBhvr>
                                        <p:cTn id="173" dur="1" fill="hold">
                                          <p:stCondLst>
                                            <p:cond delay="0"/>
                                          </p:stCondLst>
                                        </p:cTn>
                                        <p:tgtEl>
                                          <p:spTgt spid="386"/>
                                        </p:tgtEl>
                                        <p:attrNameLst>
                                          <p:attrName>style.visibility</p:attrName>
                                        </p:attrNameLst>
                                      </p:cBhvr>
                                      <p:to>
                                        <p:strVal val="visible"/>
                                      </p:to>
                                    </p:set>
                                  </p:childTnLst>
                                </p:cTn>
                              </p:par>
                              <p:par>
                                <p:cTn id="174" presetID="1" presetClass="entr" presetSubtype="0" fill="hold" nodeType="withEffect">
                                  <p:stCondLst>
                                    <p:cond delay="0"/>
                                  </p:stCondLst>
                                  <p:childTnLst>
                                    <p:set>
                                      <p:cBhvr>
                                        <p:cTn id="175" dur="1" fill="hold">
                                          <p:stCondLst>
                                            <p:cond delay="0"/>
                                          </p:stCondLst>
                                        </p:cTn>
                                        <p:tgtEl>
                                          <p:spTgt spid="224"/>
                                        </p:tgtEl>
                                        <p:attrNameLst>
                                          <p:attrName>style.visibility</p:attrName>
                                        </p:attrNameLst>
                                      </p:cBhvr>
                                      <p:to>
                                        <p:strVal val="visible"/>
                                      </p:to>
                                    </p:set>
                                  </p:childTnLst>
                                </p:cTn>
                              </p:par>
                            </p:childTnLst>
                          </p:cTn>
                        </p:par>
                      </p:childTnLst>
                    </p:cTn>
                  </p:par>
                  <p:par>
                    <p:cTn id="176" fill="hold">
                      <p:stCondLst>
                        <p:cond delay="indefinite"/>
                      </p:stCondLst>
                      <p:childTnLst>
                        <p:par>
                          <p:cTn id="177" fill="hold">
                            <p:stCondLst>
                              <p:cond delay="0"/>
                            </p:stCondLst>
                            <p:childTnLst>
                              <p:par>
                                <p:cTn id="178" presetID="1" presetClass="entr" presetSubtype="0" fill="hold" nodeType="clickEffect">
                                  <p:stCondLst>
                                    <p:cond delay="0"/>
                                  </p:stCondLst>
                                  <p:childTnLst>
                                    <p:set>
                                      <p:cBhvr>
                                        <p:cTn id="179" dur="1" fill="hold">
                                          <p:stCondLst>
                                            <p:cond delay="0"/>
                                          </p:stCondLst>
                                        </p:cTn>
                                        <p:tgtEl>
                                          <p:spTgt spid="171"/>
                                        </p:tgtEl>
                                        <p:attrNameLst>
                                          <p:attrName>style.visibility</p:attrName>
                                        </p:attrNameLst>
                                      </p:cBhvr>
                                      <p:to>
                                        <p:strVal val="visible"/>
                                      </p:to>
                                    </p:set>
                                  </p:childTnLst>
                                </p:cTn>
                              </p:par>
                              <p:par>
                                <p:cTn id="180" presetID="1" presetClass="entr" presetSubtype="0" fill="hold" nodeType="withEffect">
                                  <p:stCondLst>
                                    <p:cond delay="0"/>
                                  </p:stCondLst>
                                  <p:childTnLst>
                                    <p:set>
                                      <p:cBhvr>
                                        <p:cTn id="181" dur="1" fill="hold">
                                          <p:stCondLst>
                                            <p:cond delay="0"/>
                                          </p:stCondLst>
                                        </p:cTn>
                                        <p:tgtEl>
                                          <p:spTgt spid="176"/>
                                        </p:tgtEl>
                                        <p:attrNameLst>
                                          <p:attrName>style.visibility</p:attrName>
                                        </p:attrNameLst>
                                      </p:cBhvr>
                                      <p:to>
                                        <p:strVal val="visible"/>
                                      </p:to>
                                    </p:set>
                                  </p:childTnLst>
                                </p:cTn>
                              </p:par>
                              <p:par>
                                <p:cTn id="182" presetID="1" presetClass="entr" presetSubtype="0" fill="hold" nodeType="withEffect">
                                  <p:stCondLst>
                                    <p:cond delay="0"/>
                                  </p:stCondLst>
                                  <p:childTnLst>
                                    <p:set>
                                      <p:cBhvr>
                                        <p:cTn id="183" dur="1" fill="hold">
                                          <p:stCondLst>
                                            <p:cond delay="0"/>
                                          </p:stCondLst>
                                        </p:cTn>
                                        <p:tgtEl>
                                          <p:spTgt spid="179"/>
                                        </p:tgtEl>
                                        <p:attrNameLst>
                                          <p:attrName>style.visibility</p:attrName>
                                        </p:attrNameLst>
                                      </p:cBhvr>
                                      <p:to>
                                        <p:strVal val="visible"/>
                                      </p:to>
                                    </p:set>
                                  </p:childTnLst>
                                </p:cTn>
                              </p:par>
                              <p:par>
                                <p:cTn id="184" presetID="1" presetClass="entr" presetSubtype="0" fill="hold" nodeType="withEffect">
                                  <p:stCondLst>
                                    <p:cond delay="0"/>
                                  </p:stCondLst>
                                  <p:childTnLst>
                                    <p:set>
                                      <p:cBhvr>
                                        <p:cTn id="185" dur="1" fill="hold">
                                          <p:stCondLst>
                                            <p:cond delay="0"/>
                                          </p:stCondLst>
                                        </p:cTn>
                                        <p:tgtEl>
                                          <p:spTgt spid="190"/>
                                        </p:tgtEl>
                                        <p:attrNameLst>
                                          <p:attrName>style.visibility</p:attrName>
                                        </p:attrNameLst>
                                      </p:cBhvr>
                                      <p:to>
                                        <p:strVal val="visible"/>
                                      </p:to>
                                    </p:set>
                                  </p:childTnLst>
                                </p:cTn>
                              </p:par>
                              <p:par>
                                <p:cTn id="186" presetID="1" presetClass="entr" presetSubtype="0" fill="hold" nodeType="withEffect">
                                  <p:stCondLst>
                                    <p:cond delay="0"/>
                                  </p:stCondLst>
                                  <p:childTnLst>
                                    <p:set>
                                      <p:cBhvr>
                                        <p:cTn id="187" dur="1" fill="hold">
                                          <p:stCondLst>
                                            <p:cond delay="0"/>
                                          </p:stCondLst>
                                        </p:cTn>
                                        <p:tgtEl>
                                          <p:spTgt spid="199"/>
                                        </p:tgtEl>
                                        <p:attrNameLst>
                                          <p:attrName>style.visibility</p:attrName>
                                        </p:attrNameLst>
                                      </p:cBhvr>
                                      <p:to>
                                        <p:strVal val="visible"/>
                                      </p:to>
                                    </p:set>
                                  </p:childTnLst>
                                </p:cTn>
                              </p:par>
                              <p:par>
                                <p:cTn id="188" presetID="1" presetClass="entr" presetSubtype="0" fill="hold" nodeType="withEffect">
                                  <p:stCondLst>
                                    <p:cond delay="0"/>
                                  </p:stCondLst>
                                  <p:childTnLst>
                                    <p:set>
                                      <p:cBhvr>
                                        <p:cTn id="189" dur="1" fill="hold">
                                          <p:stCondLst>
                                            <p:cond delay="0"/>
                                          </p:stCondLst>
                                        </p:cTn>
                                        <p:tgtEl>
                                          <p:spTgt spid="206"/>
                                        </p:tgtEl>
                                        <p:attrNameLst>
                                          <p:attrName>style.visibility</p:attrName>
                                        </p:attrNameLst>
                                      </p:cBhvr>
                                      <p:to>
                                        <p:strVal val="visible"/>
                                      </p:to>
                                    </p:set>
                                  </p:childTnLst>
                                </p:cTn>
                              </p:par>
                              <p:par>
                                <p:cTn id="190" presetID="1" presetClass="entr" presetSubtype="0" fill="hold" nodeType="withEffect">
                                  <p:stCondLst>
                                    <p:cond delay="0"/>
                                  </p:stCondLst>
                                  <p:childTnLst>
                                    <p:set>
                                      <p:cBhvr>
                                        <p:cTn id="191" dur="1" fill="hold">
                                          <p:stCondLst>
                                            <p:cond delay="0"/>
                                          </p:stCondLst>
                                        </p:cTn>
                                        <p:tgtEl>
                                          <p:spTgt spid="208"/>
                                        </p:tgtEl>
                                        <p:attrNameLst>
                                          <p:attrName>style.visibility</p:attrName>
                                        </p:attrNameLst>
                                      </p:cBhvr>
                                      <p:to>
                                        <p:strVal val="visible"/>
                                      </p:to>
                                    </p:set>
                                  </p:childTnLst>
                                </p:cTn>
                              </p:par>
                              <p:par>
                                <p:cTn id="192" presetID="1" presetClass="entr" presetSubtype="0" fill="hold" nodeType="withEffect">
                                  <p:stCondLst>
                                    <p:cond delay="0"/>
                                  </p:stCondLst>
                                  <p:childTnLst>
                                    <p:set>
                                      <p:cBhvr>
                                        <p:cTn id="193" dur="1" fill="hold">
                                          <p:stCondLst>
                                            <p:cond delay="0"/>
                                          </p:stCondLst>
                                        </p:cTn>
                                        <p:tgtEl>
                                          <p:spTgt spid="210"/>
                                        </p:tgtEl>
                                        <p:attrNameLst>
                                          <p:attrName>style.visibility</p:attrName>
                                        </p:attrNameLst>
                                      </p:cBhvr>
                                      <p:to>
                                        <p:strVal val="visible"/>
                                      </p:to>
                                    </p:set>
                                  </p:childTnLst>
                                </p:cTn>
                              </p:par>
                              <p:par>
                                <p:cTn id="194" presetID="1" presetClass="entr" presetSubtype="0" fill="hold" nodeType="withEffect">
                                  <p:stCondLst>
                                    <p:cond delay="0"/>
                                  </p:stCondLst>
                                  <p:childTnLst>
                                    <p:set>
                                      <p:cBhvr>
                                        <p:cTn id="195" dur="1" fill="hold">
                                          <p:stCondLst>
                                            <p:cond delay="0"/>
                                          </p:stCondLst>
                                        </p:cTn>
                                        <p:tgtEl>
                                          <p:spTgt spid="212"/>
                                        </p:tgtEl>
                                        <p:attrNameLst>
                                          <p:attrName>style.visibility</p:attrName>
                                        </p:attrNameLst>
                                      </p:cBhvr>
                                      <p:to>
                                        <p:strVal val="visible"/>
                                      </p:to>
                                    </p:set>
                                  </p:childTnLst>
                                </p:cTn>
                              </p:par>
                              <p:par>
                                <p:cTn id="196" presetID="1" presetClass="entr" presetSubtype="0" fill="hold" nodeType="withEffect">
                                  <p:stCondLst>
                                    <p:cond delay="0"/>
                                  </p:stCondLst>
                                  <p:childTnLst>
                                    <p:set>
                                      <p:cBhvr>
                                        <p:cTn id="197" dur="1" fill="hold">
                                          <p:stCondLst>
                                            <p:cond delay="0"/>
                                          </p:stCondLst>
                                        </p:cTn>
                                        <p:tgtEl>
                                          <p:spTgt spid="215"/>
                                        </p:tgtEl>
                                        <p:attrNameLst>
                                          <p:attrName>style.visibility</p:attrName>
                                        </p:attrNameLst>
                                      </p:cBhvr>
                                      <p:to>
                                        <p:strVal val="visible"/>
                                      </p:to>
                                    </p:set>
                                  </p:childTnLst>
                                </p:cTn>
                              </p:par>
                              <p:par>
                                <p:cTn id="198" presetID="1" presetClass="entr" presetSubtype="0" fill="hold" nodeType="withEffect">
                                  <p:stCondLst>
                                    <p:cond delay="0"/>
                                  </p:stCondLst>
                                  <p:childTnLst>
                                    <p:set>
                                      <p:cBhvr>
                                        <p:cTn id="199" dur="1" fill="hold">
                                          <p:stCondLst>
                                            <p:cond delay="0"/>
                                          </p:stCondLst>
                                        </p:cTn>
                                        <p:tgtEl>
                                          <p:spTgt spid="217"/>
                                        </p:tgtEl>
                                        <p:attrNameLst>
                                          <p:attrName>style.visibility</p:attrName>
                                        </p:attrNameLst>
                                      </p:cBhvr>
                                      <p:to>
                                        <p:strVal val="visible"/>
                                      </p:to>
                                    </p:set>
                                  </p:childTnLst>
                                </p:cTn>
                              </p:par>
                              <p:par>
                                <p:cTn id="200" presetID="1" presetClass="entr" presetSubtype="0" fill="hold" nodeType="withEffect">
                                  <p:stCondLst>
                                    <p:cond delay="0"/>
                                  </p:stCondLst>
                                  <p:childTnLst>
                                    <p:set>
                                      <p:cBhvr>
                                        <p:cTn id="201" dur="1" fill="hold">
                                          <p:stCondLst>
                                            <p:cond delay="0"/>
                                          </p:stCondLst>
                                        </p:cTn>
                                        <p:tgtEl>
                                          <p:spTgt spid="219"/>
                                        </p:tgtEl>
                                        <p:attrNameLst>
                                          <p:attrName>style.visibility</p:attrName>
                                        </p:attrNameLst>
                                      </p:cBhvr>
                                      <p:to>
                                        <p:strVal val="visible"/>
                                      </p:to>
                                    </p:set>
                                  </p:childTnLst>
                                </p:cTn>
                              </p:par>
                              <p:par>
                                <p:cTn id="202" presetID="1" presetClass="entr" presetSubtype="0" fill="hold" nodeType="withEffect">
                                  <p:stCondLst>
                                    <p:cond delay="0"/>
                                  </p:stCondLst>
                                  <p:childTnLst>
                                    <p:set>
                                      <p:cBhvr>
                                        <p:cTn id="203" dur="1" fill="hold">
                                          <p:stCondLst>
                                            <p:cond delay="0"/>
                                          </p:stCondLst>
                                        </p:cTn>
                                        <p:tgtEl>
                                          <p:spTgt spid="222"/>
                                        </p:tgtEl>
                                        <p:attrNameLst>
                                          <p:attrName>style.visibility</p:attrName>
                                        </p:attrNameLst>
                                      </p:cBhvr>
                                      <p:to>
                                        <p:strVal val="visible"/>
                                      </p:to>
                                    </p:set>
                                  </p:childTnLst>
                                </p:cTn>
                              </p:par>
                              <p:par>
                                <p:cTn id="204" presetID="1" presetClass="entr" presetSubtype="0" fill="hold" nodeType="withEffect">
                                  <p:stCondLst>
                                    <p:cond delay="0"/>
                                  </p:stCondLst>
                                  <p:childTnLst>
                                    <p:set>
                                      <p:cBhvr>
                                        <p:cTn id="205" dur="1" fill="hold">
                                          <p:stCondLst>
                                            <p:cond delay="0"/>
                                          </p:stCondLst>
                                        </p:cTn>
                                        <p:tgtEl>
                                          <p:spTgt spid="227"/>
                                        </p:tgtEl>
                                        <p:attrNameLst>
                                          <p:attrName>style.visibility</p:attrName>
                                        </p:attrNameLst>
                                      </p:cBhvr>
                                      <p:to>
                                        <p:strVal val="visible"/>
                                      </p:to>
                                    </p:set>
                                  </p:childTnLst>
                                </p:cTn>
                              </p:par>
                              <p:par>
                                <p:cTn id="206" presetID="1" presetClass="entr" presetSubtype="0" fill="hold" nodeType="withEffect">
                                  <p:stCondLst>
                                    <p:cond delay="0"/>
                                  </p:stCondLst>
                                  <p:childTnLst>
                                    <p:set>
                                      <p:cBhvr>
                                        <p:cTn id="207" dur="1" fill="hold">
                                          <p:stCondLst>
                                            <p:cond delay="0"/>
                                          </p:stCondLst>
                                        </p:cTn>
                                        <p:tgtEl>
                                          <p:spTgt spid="235"/>
                                        </p:tgtEl>
                                        <p:attrNameLst>
                                          <p:attrName>style.visibility</p:attrName>
                                        </p:attrNameLst>
                                      </p:cBhvr>
                                      <p:to>
                                        <p:strVal val="visible"/>
                                      </p:to>
                                    </p:set>
                                  </p:childTnLst>
                                </p:cTn>
                              </p:par>
                              <p:par>
                                <p:cTn id="208" presetID="1" presetClass="entr" presetSubtype="0" fill="hold" nodeType="withEffect">
                                  <p:stCondLst>
                                    <p:cond delay="0"/>
                                  </p:stCondLst>
                                  <p:childTnLst>
                                    <p:set>
                                      <p:cBhvr>
                                        <p:cTn id="209" dur="1" fill="hold">
                                          <p:stCondLst>
                                            <p:cond delay="0"/>
                                          </p:stCondLst>
                                        </p:cTn>
                                        <p:tgtEl>
                                          <p:spTgt spid="238"/>
                                        </p:tgtEl>
                                        <p:attrNameLst>
                                          <p:attrName>style.visibility</p:attrName>
                                        </p:attrNameLst>
                                      </p:cBhvr>
                                      <p:to>
                                        <p:strVal val="visible"/>
                                      </p:to>
                                    </p:set>
                                  </p:childTnLst>
                                </p:cTn>
                              </p:par>
                              <p:par>
                                <p:cTn id="210" presetID="1" presetClass="entr" presetSubtype="0" fill="hold" nodeType="withEffect">
                                  <p:stCondLst>
                                    <p:cond delay="0"/>
                                  </p:stCondLst>
                                  <p:childTnLst>
                                    <p:set>
                                      <p:cBhvr>
                                        <p:cTn id="211" dur="1" fill="hold">
                                          <p:stCondLst>
                                            <p:cond delay="0"/>
                                          </p:stCondLst>
                                        </p:cTn>
                                        <p:tgtEl>
                                          <p:spTgt spid="242"/>
                                        </p:tgtEl>
                                        <p:attrNameLst>
                                          <p:attrName>style.visibility</p:attrName>
                                        </p:attrNameLst>
                                      </p:cBhvr>
                                      <p:to>
                                        <p:strVal val="visible"/>
                                      </p:to>
                                    </p:set>
                                  </p:childTnLst>
                                </p:cTn>
                              </p:par>
                              <p:par>
                                <p:cTn id="212" presetID="1" presetClass="entr" presetSubtype="0" fill="hold" nodeType="withEffect">
                                  <p:stCondLst>
                                    <p:cond delay="0"/>
                                  </p:stCondLst>
                                  <p:childTnLst>
                                    <p:set>
                                      <p:cBhvr>
                                        <p:cTn id="213" dur="1" fill="hold">
                                          <p:stCondLst>
                                            <p:cond delay="0"/>
                                          </p:stCondLst>
                                        </p:cTn>
                                        <p:tgtEl>
                                          <p:spTgt spid="2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 grpId="0" animBg="1"/>
      <p:bldP spid="225" grpId="0" animBg="1"/>
      <p:bldP spid="226" grpId="0" animBg="1"/>
      <p:bldP spid="228" grpId="0" animBg="1"/>
      <p:bldP spid="229" grpId="0" animBg="1"/>
      <p:bldP spid="325" grpId="0" animBg="1"/>
      <p:bldP spid="325" grpId="1" animBg="1"/>
      <p:bldP spid="326" grpId="0" animBg="1"/>
      <p:bldP spid="326" grpId="1" animBg="1"/>
      <p:bldP spid="364" grpId="0"/>
      <p:bldP spid="369" grpId="0" animBg="1"/>
      <p:bldP spid="371" grpId="0"/>
      <p:bldP spid="373" grpId="0" animBg="1"/>
      <p:bldP spid="375" grpId="0"/>
      <p:bldP spid="376" grpId="0"/>
      <p:bldP spid="377" grpId="0"/>
      <p:bldP spid="378" grpId="0"/>
      <p:bldP spid="382" grpId="0"/>
      <p:bldP spid="38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29658" y="618246"/>
            <a:ext cx="9144000" cy="6303364"/>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grpSp>
        <p:nvGrpSpPr>
          <p:cNvPr id="19" name="Groupe 18"/>
          <p:cNvGrpSpPr/>
          <p:nvPr/>
        </p:nvGrpSpPr>
        <p:grpSpPr>
          <a:xfrm>
            <a:off x="2714485" y="803973"/>
            <a:ext cx="2512116" cy="1028398"/>
            <a:chOff x="3072808" y="1308503"/>
            <a:chExt cx="4103983" cy="1583985"/>
          </a:xfrm>
        </p:grpSpPr>
        <p:sp>
          <p:nvSpPr>
            <p:cNvPr id="188" name="Rectangle 187"/>
            <p:cNvSpPr/>
            <p:nvPr/>
          </p:nvSpPr>
          <p:spPr>
            <a:xfrm>
              <a:off x="3072808" y="1308503"/>
              <a:ext cx="4103983" cy="1161394"/>
            </a:xfrm>
            <a:prstGeom prst="rect">
              <a:avLst/>
            </a:prstGeom>
            <a:solidFill>
              <a:srgbClr val="FDF3ED"/>
            </a:solidFill>
            <a:ln w="19050">
              <a:solidFill>
                <a:srgbClr val="EF890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t" anchorCtr="0" forceAA="0" compatLnSpc="1">
              <a:prstTxWarp prst="textNoShape">
                <a:avLst/>
              </a:prstTxWarp>
              <a:noAutofit/>
            </a:bodyPr>
            <a:lstStyle/>
            <a:p>
              <a:pPr defTabSz="280904"/>
              <a:r>
                <a:rPr lang="fr-FR" sz="1107" dirty="0">
                  <a:solidFill>
                    <a:srgbClr val="EF8903"/>
                  </a:solidFill>
                </a:rPr>
                <a:t>SI FINANCES</a:t>
              </a:r>
            </a:p>
          </p:txBody>
        </p:sp>
        <p:grpSp>
          <p:nvGrpSpPr>
            <p:cNvPr id="214" name="Groupe 213"/>
            <p:cNvGrpSpPr/>
            <p:nvPr/>
          </p:nvGrpSpPr>
          <p:grpSpPr>
            <a:xfrm rot="10800000">
              <a:off x="4055888" y="2093446"/>
              <a:ext cx="785763" cy="799042"/>
              <a:chOff x="4805202" y="5669686"/>
              <a:chExt cx="785763" cy="799042"/>
            </a:xfrm>
          </p:grpSpPr>
          <p:sp>
            <p:nvSpPr>
              <p:cNvPr id="217" name="Ellipse 216"/>
              <p:cNvSpPr/>
              <p:nvPr/>
            </p:nvSpPr>
            <p:spPr>
              <a:xfrm>
                <a:off x="4833495" y="5711573"/>
                <a:ext cx="750429" cy="757155"/>
              </a:xfrm>
              <a:prstGeom prst="ellipse">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80904"/>
                <a:endParaRPr lang="fr-FR" sz="1106">
                  <a:solidFill>
                    <a:prstClr val="white"/>
                  </a:solidFill>
                </a:endParaRPr>
              </a:p>
            </p:txBody>
          </p:sp>
          <p:sp>
            <p:nvSpPr>
              <p:cNvPr id="221" name="Rectangle 220"/>
              <p:cNvSpPr/>
              <p:nvPr/>
            </p:nvSpPr>
            <p:spPr>
              <a:xfrm>
                <a:off x="4805202" y="5669686"/>
                <a:ext cx="785763" cy="4213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80904"/>
                <a:endParaRPr lang="fr-FR" sz="1106">
                  <a:solidFill>
                    <a:prstClr val="white"/>
                  </a:solidFill>
                </a:endParaRPr>
              </a:p>
            </p:txBody>
          </p:sp>
        </p:grpSp>
      </p:grpSp>
      <p:grpSp>
        <p:nvGrpSpPr>
          <p:cNvPr id="8" name="Groupe 7"/>
          <p:cNvGrpSpPr/>
          <p:nvPr/>
        </p:nvGrpSpPr>
        <p:grpSpPr>
          <a:xfrm>
            <a:off x="1068822" y="803974"/>
            <a:ext cx="1914441" cy="2607185"/>
            <a:chOff x="394415" y="1859484"/>
            <a:chExt cx="3115841" cy="4243315"/>
          </a:xfrm>
        </p:grpSpPr>
        <p:sp>
          <p:nvSpPr>
            <p:cNvPr id="199" name="Rectangle 198"/>
            <p:cNvSpPr/>
            <p:nvPr/>
          </p:nvSpPr>
          <p:spPr>
            <a:xfrm>
              <a:off x="394415" y="1859484"/>
              <a:ext cx="2678393" cy="4243315"/>
            </a:xfrm>
            <a:prstGeom prst="rect">
              <a:avLst/>
            </a:prstGeom>
            <a:solidFill>
              <a:srgbClr val="FFF3FF"/>
            </a:solidFill>
            <a:ln w="19050">
              <a:solidFill>
                <a:srgbClr val="C45C9E"/>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t" anchorCtr="0" forceAA="0" compatLnSpc="1">
              <a:prstTxWarp prst="textNoShape">
                <a:avLst/>
              </a:prstTxWarp>
              <a:noAutofit/>
            </a:bodyPr>
            <a:lstStyle/>
            <a:p>
              <a:pPr defTabSz="280904"/>
              <a:r>
                <a:rPr lang="fr-FR" sz="1107" dirty="0">
                  <a:solidFill>
                    <a:srgbClr val="C45C9E"/>
                  </a:solidFill>
                </a:rPr>
                <a:t>SI RH</a:t>
              </a:r>
            </a:p>
          </p:txBody>
        </p:sp>
        <p:grpSp>
          <p:nvGrpSpPr>
            <p:cNvPr id="242" name="Groupe 241"/>
            <p:cNvGrpSpPr/>
            <p:nvPr/>
          </p:nvGrpSpPr>
          <p:grpSpPr>
            <a:xfrm rot="5400000">
              <a:off x="2712438" y="3424740"/>
              <a:ext cx="785763" cy="809873"/>
              <a:chOff x="4816822" y="5658855"/>
              <a:chExt cx="785763" cy="809873"/>
            </a:xfrm>
          </p:grpSpPr>
          <p:sp>
            <p:nvSpPr>
              <p:cNvPr id="246" name="Ellipse 245"/>
              <p:cNvSpPr/>
              <p:nvPr/>
            </p:nvSpPr>
            <p:spPr>
              <a:xfrm>
                <a:off x="4833495" y="5711573"/>
                <a:ext cx="750429" cy="757155"/>
              </a:xfrm>
              <a:prstGeom prst="ellipse">
                <a:avLst/>
              </a:prstGeom>
              <a:solidFill>
                <a:schemeClr val="bg1"/>
              </a:solidFill>
              <a:ln w="19050">
                <a:solidFill>
                  <a:srgbClr val="C45C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80904"/>
                <a:endParaRPr lang="fr-FR" sz="1106">
                  <a:solidFill>
                    <a:prstClr val="white"/>
                  </a:solidFill>
                </a:endParaRPr>
              </a:p>
            </p:txBody>
          </p:sp>
          <p:sp>
            <p:nvSpPr>
              <p:cNvPr id="249" name="Rectangle 248"/>
              <p:cNvSpPr/>
              <p:nvPr/>
            </p:nvSpPr>
            <p:spPr>
              <a:xfrm>
                <a:off x="4816822" y="5658855"/>
                <a:ext cx="785763" cy="4213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80904"/>
                <a:endParaRPr lang="fr-FR" sz="1106">
                  <a:solidFill>
                    <a:prstClr val="white"/>
                  </a:solidFill>
                </a:endParaRPr>
              </a:p>
            </p:txBody>
          </p:sp>
        </p:grpSp>
      </p:grpSp>
      <p:sp>
        <p:nvSpPr>
          <p:cNvPr id="190" name="Rectangle 189"/>
          <p:cNvSpPr/>
          <p:nvPr/>
        </p:nvSpPr>
        <p:spPr>
          <a:xfrm>
            <a:off x="1068822" y="3411920"/>
            <a:ext cx="5294004" cy="1861852"/>
          </a:xfrm>
          <a:prstGeom prst="rect">
            <a:avLst/>
          </a:prstGeom>
          <a:solidFill>
            <a:srgbClr val="EAF2FA"/>
          </a:solidFill>
          <a:ln w="19050">
            <a:solidFill>
              <a:srgbClr val="004D8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b" anchorCtr="0" forceAA="0" compatLnSpc="1">
            <a:prstTxWarp prst="textNoShape">
              <a:avLst/>
            </a:prstTxWarp>
            <a:noAutofit/>
          </a:bodyPr>
          <a:lstStyle/>
          <a:p>
            <a:pPr defTabSz="280904"/>
            <a:r>
              <a:rPr lang="fr-FR" sz="1107" dirty="0">
                <a:solidFill>
                  <a:srgbClr val="004D8D"/>
                </a:solidFill>
              </a:rPr>
              <a:t>SI FVE</a:t>
            </a:r>
          </a:p>
        </p:txBody>
      </p:sp>
      <p:sp>
        <p:nvSpPr>
          <p:cNvPr id="265" name="Rectangle 264"/>
          <p:cNvSpPr/>
          <p:nvPr/>
        </p:nvSpPr>
        <p:spPr>
          <a:xfrm>
            <a:off x="5413191" y="3472603"/>
            <a:ext cx="804824" cy="337055"/>
          </a:xfrm>
          <a:prstGeom prst="rect">
            <a:avLst/>
          </a:prstGeom>
          <a:solidFill>
            <a:schemeClr val="bg1"/>
          </a:solidFill>
          <a:ln w="12700">
            <a:solidFill>
              <a:srgbClr val="004D8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737" b="1" dirty="0">
                <a:solidFill>
                  <a:srgbClr val="004D8D"/>
                </a:solidFill>
              </a:rPr>
              <a:t>Saisie des notes</a:t>
            </a:r>
          </a:p>
        </p:txBody>
      </p:sp>
      <p:sp>
        <p:nvSpPr>
          <p:cNvPr id="271" name="Rectangle 270"/>
          <p:cNvSpPr/>
          <p:nvPr/>
        </p:nvSpPr>
        <p:spPr>
          <a:xfrm>
            <a:off x="5403748" y="4546379"/>
            <a:ext cx="804823" cy="337055"/>
          </a:xfrm>
          <a:prstGeom prst="rect">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737" dirty="0">
                <a:solidFill>
                  <a:prstClr val="black">
                    <a:lumMod val="75000"/>
                    <a:lumOff val="25000"/>
                  </a:prstClr>
                </a:solidFill>
              </a:rPr>
              <a:t>Emplois du temps</a:t>
            </a:r>
          </a:p>
        </p:txBody>
      </p:sp>
      <p:sp>
        <p:nvSpPr>
          <p:cNvPr id="273" name="Rectangle 272"/>
          <p:cNvSpPr/>
          <p:nvPr/>
        </p:nvSpPr>
        <p:spPr>
          <a:xfrm>
            <a:off x="4397493" y="4780138"/>
            <a:ext cx="804823" cy="337056"/>
          </a:xfrm>
          <a:prstGeom prst="rect">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737" dirty="0">
                <a:solidFill>
                  <a:prstClr val="black">
                    <a:lumMod val="75000"/>
                    <a:lumOff val="25000"/>
                  </a:prstClr>
                </a:solidFill>
              </a:rPr>
              <a:t>LMS</a:t>
            </a:r>
          </a:p>
        </p:txBody>
      </p:sp>
      <p:grpSp>
        <p:nvGrpSpPr>
          <p:cNvPr id="13" name="Groupe 12"/>
          <p:cNvGrpSpPr/>
          <p:nvPr/>
        </p:nvGrpSpPr>
        <p:grpSpPr>
          <a:xfrm>
            <a:off x="5413191" y="3900483"/>
            <a:ext cx="804824" cy="517568"/>
            <a:chOff x="7465077" y="6348225"/>
            <a:chExt cx="1309888" cy="842367"/>
          </a:xfrm>
        </p:grpSpPr>
        <p:grpSp>
          <p:nvGrpSpPr>
            <p:cNvPr id="291" name="Groupe 290"/>
            <p:cNvGrpSpPr/>
            <p:nvPr/>
          </p:nvGrpSpPr>
          <p:grpSpPr>
            <a:xfrm>
              <a:off x="7465077" y="6348225"/>
              <a:ext cx="1309888" cy="611790"/>
              <a:chOff x="6100941" y="4890525"/>
              <a:chExt cx="1309888" cy="611790"/>
            </a:xfrm>
            <a:solidFill>
              <a:schemeClr val="bg1"/>
            </a:solidFill>
          </p:grpSpPr>
          <p:sp>
            <p:nvSpPr>
              <p:cNvPr id="292" name="Rectangle 291"/>
              <p:cNvSpPr/>
              <p:nvPr/>
            </p:nvSpPr>
            <p:spPr>
              <a:xfrm>
                <a:off x="6100941" y="4953742"/>
                <a:ext cx="1309888" cy="548573"/>
              </a:xfrm>
              <a:prstGeom prst="rect">
                <a:avLst/>
              </a:prstGeom>
              <a:grpFill/>
              <a:ln w="12700">
                <a:solidFill>
                  <a:srgbClr val="004D8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737" b="1" dirty="0">
                    <a:solidFill>
                      <a:srgbClr val="004D8D"/>
                    </a:solidFill>
                  </a:rPr>
                  <a:t>Scolarité</a:t>
                </a:r>
              </a:p>
            </p:txBody>
          </p:sp>
          <p:sp>
            <p:nvSpPr>
              <p:cNvPr id="295" name="Rectangle à coins arrondis 294"/>
              <p:cNvSpPr/>
              <p:nvPr/>
            </p:nvSpPr>
            <p:spPr>
              <a:xfrm>
                <a:off x="7104807" y="4890525"/>
                <a:ext cx="259862" cy="162212"/>
              </a:xfrm>
              <a:prstGeom prst="roundRect">
                <a:avLst/>
              </a:prstGeom>
              <a:grpFill/>
              <a:ln w="19050">
                <a:solidFill>
                  <a:srgbClr val="00B0F0"/>
                </a:solidFill>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56183" tIns="28091" rIns="56183" bIns="28091" numCol="1" spcCol="0" rtlCol="0" fromWordArt="0" anchor="ctr" anchorCtr="0" forceAA="0" compatLnSpc="1">
                <a:prstTxWarp prst="textNoShape">
                  <a:avLst/>
                </a:prstTxWarp>
                <a:noAutofit/>
              </a:bodyPr>
              <a:lstStyle/>
              <a:p>
                <a:pPr algn="ctr" defTabSz="280904"/>
                <a:r>
                  <a:rPr lang="fr-FR" sz="737" b="1" dirty="0">
                    <a:solidFill>
                      <a:srgbClr val="00B0F0"/>
                    </a:solidFill>
                    <a:sym typeface="Wingdings" panose="05000000000000000000" pitchFamily="2" charset="2"/>
                  </a:rPr>
                  <a:t></a:t>
                </a:r>
                <a:endParaRPr lang="fr-FR" sz="737" b="1" dirty="0">
                  <a:solidFill>
                    <a:srgbClr val="00B0F0"/>
                  </a:solidFill>
                </a:endParaRPr>
              </a:p>
            </p:txBody>
          </p:sp>
        </p:grpSp>
        <p:pic>
          <p:nvPicPr>
            <p:cNvPr id="298" name="Image 29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09862" y="7015598"/>
              <a:ext cx="820319" cy="174994"/>
            </a:xfrm>
            <a:prstGeom prst="rect">
              <a:avLst/>
            </a:prstGeom>
          </p:spPr>
        </p:pic>
      </p:grpSp>
      <p:grpSp>
        <p:nvGrpSpPr>
          <p:cNvPr id="17" name="Groupe 16"/>
          <p:cNvGrpSpPr/>
          <p:nvPr/>
        </p:nvGrpSpPr>
        <p:grpSpPr>
          <a:xfrm>
            <a:off x="2849947" y="4577406"/>
            <a:ext cx="853852" cy="532842"/>
            <a:chOff x="3293279" y="7449932"/>
            <a:chExt cx="1389683" cy="867225"/>
          </a:xfrm>
        </p:grpSpPr>
        <p:pic>
          <p:nvPicPr>
            <p:cNvPr id="270" name="Image 26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52765" y="8164762"/>
              <a:ext cx="540864" cy="152395"/>
            </a:xfrm>
            <a:prstGeom prst="rect">
              <a:avLst/>
            </a:prstGeom>
          </p:spPr>
        </p:pic>
        <p:grpSp>
          <p:nvGrpSpPr>
            <p:cNvPr id="284" name="Groupe 283"/>
            <p:cNvGrpSpPr/>
            <p:nvPr/>
          </p:nvGrpSpPr>
          <p:grpSpPr>
            <a:xfrm>
              <a:off x="3293279" y="7449932"/>
              <a:ext cx="1389683" cy="604765"/>
              <a:chOff x="2728244" y="4062069"/>
              <a:chExt cx="1389683" cy="604765"/>
            </a:xfrm>
            <a:solidFill>
              <a:schemeClr val="bg1"/>
            </a:solidFill>
          </p:grpSpPr>
          <p:sp>
            <p:nvSpPr>
              <p:cNvPr id="285" name="Rectangle 284"/>
              <p:cNvSpPr/>
              <p:nvPr/>
            </p:nvSpPr>
            <p:spPr>
              <a:xfrm>
                <a:off x="2728244" y="4118260"/>
                <a:ext cx="1320458" cy="548574"/>
              </a:xfrm>
              <a:prstGeom prst="rect">
                <a:avLst/>
              </a:prstGeom>
              <a:grpFill/>
              <a:ln w="12700">
                <a:solidFill>
                  <a:srgbClr val="004D8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645" b="1" dirty="0">
                    <a:solidFill>
                      <a:srgbClr val="004D8D"/>
                    </a:solidFill>
                  </a:rPr>
                  <a:t>Publication et promotion de l’offre de formation</a:t>
                </a:r>
              </a:p>
            </p:txBody>
          </p:sp>
          <p:sp>
            <p:nvSpPr>
              <p:cNvPr id="286" name="Rectangle à coins arrondis 285"/>
              <p:cNvSpPr/>
              <p:nvPr/>
            </p:nvSpPr>
            <p:spPr>
              <a:xfrm>
                <a:off x="3858064" y="4062069"/>
                <a:ext cx="259863" cy="162212"/>
              </a:xfrm>
              <a:prstGeom prst="roundRect">
                <a:avLst/>
              </a:prstGeom>
              <a:grpFill/>
              <a:ln w="19050">
                <a:solidFill>
                  <a:schemeClr val="accent2"/>
                </a:solidFill>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56183" tIns="28091" rIns="56183" bIns="28091" numCol="1" spcCol="0" rtlCol="0" fromWordArt="0" anchor="ctr" anchorCtr="0" forceAA="0" compatLnSpc="1">
                <a:prstTxWarp prst="textNoShape">
                  <a:avLst/>
                </a:prstTxWarp>
                <a:noAutofit/>
              </a:bodyPr>
              <a:lstStyle/>
              <a:p>
                <a:pPr algn="ctr" defTabSz="280904"/>
                <a:r>
                  <a:rPr lang="fr-FR" sz="737" b="1" dirty="0">
                    <a:solidFill>
                      <a:srgbClr val="ED7D31"/>
                    </a:solidFill>
                  </a:rPr>
                  <a:t>4</a:t>
                </a:r>
              </a:p>
            </p:txBody>
          </p:sp>
        </p:grpSp>
      </p:grpSp>
      <p:grpSp>
        <p:nvGrpSpPr>
          <p:cNvPr id="5" name="Groupe 4"/>
          <p:cNvGrpSpPr/>
          <p:nvPr/>
        </p:nvGrpSpPr>
        <p:grpSpPr>
          <a:xfrm>
            <a:off x="3778907" y="3145044"/>
            <a:ext cx="531348" cy="490949"/>
            <a:chOff x="4805202" y="5669686"/>
            <a:chExt cx="864793" cy="799042"/>
          </a:xfrm>
        </p:grpSpPr>
        <p:sp>
          <p:nvSpPr>
            <p:cNvPr id="3" name="Ellipse 2"/>
            <p:cNvSpPr/>
            <p:nvPr/>
          </p:nvSpPr>
          <p:spPr>
            <a:xfrm>
              <a:off x="4833495" y="5711573"/>
              <a:ext cx="750429" cy="757155"/>
            </a:xfrm>
            <a:prstGeom prst="ellipse">
              <a:avLst/>
            </a:prstGeom>
            <a:solidFill>
              <a:schemeClr val="bg1"/>
            </a:soli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80904"/>
              <a:endParaRPr lang="fr-FR" sz="1106">
                <a:solidFill>
                  <a:prstClr val="white"/>
                </a:solidFill>
              </a:endParaRPr>
            </a:p>
          </p:txBody>
        </p:sp>
        <p:sp>
          <p:nvSpPr>
            <p:cNvPr id="4" name="Rectangle 3"/>
            <p:cNvSpPr/>
            <p:nvPr/>
          </p:nvSpPr>
          <p:spPr>
            <a:xfrm>
              <a:off x="4805202" y="5669686"/>
              <a:ext cx="864793" cy="4213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80904"/>
              <a:endParaRPr lang="fr-FR" sz="1106">
                <a:solidFill>
                  <a:prstClr val="white"/>
                </a:solidFill>
              </a:endParaRPr>
            </a:p>
          </p:txBody>
        </p:sp>
      </p:grpSp>
      <p:grpSp>
        <p:nvGrpSpPr>
          <p:cNvPr id="6" name="Groupe 5"/>
          <p:cNvGrpSpPr/>
          <p:nvPr/>
        </p:nvGrpSpPr>
        <p:grpSpPr>
          <a:xfrm>
            <a:off x="4969234" y="2053329"/>
            <a:ext cx="1393591" cy="1357830"/>
            <a:chOff x="6742517" y="3892869"/>
            <a:chExt cx="2268135" cy="2209932"/>
          </a:xfrm>
        </p:grpSpPr>
        <p:sp>
          <p:nvSpPr>
            <p:cNvPr id="215" name="Rectangle 214"/>
            <p:cNvSpPr/>
            <p:nvPr/>
          </p:nvSpPr>
          <p:spPr>
            <a:xfrm>
              <a:off x="7180205" y="3892869"/>
              <a:ext cx="1830447" cy="2209932"/>
            </a:xfrm>
            <a:prstGeom prst="rect">
              <a:avLst/>
            </a:prstGeom>
            <a:solidFill>
              <a:srgbClr val="F2EDFD"/>
            </a:solidFill>
            <a:ln w="19050">
              <a:solidFill>
                <a:srgbClr val="41105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t" anchorCtr="0" forceAA="0" compatLnSpc="1">
              <a:prstTxWarp prst="textNoShape">
                <a:avLst/>
              </a:prstTxWarp>
              <a:noAutofit/>
            </a:bodyPr>
            <a:lstStyle/>
            <a:p>
              <a:pPr defTabSz="280904"/>
              <a:r>
                <a:rPr lang="fr-FR" sz="1107" dirty="0">
                  <a:solidFill>
                    <a:srgbClr val="411051"/>
                  </a:solidFill>
                </a:rPr>
                <a:t>AUTRE</a:t>
              </a:r>
            </a:p>
          </p:txBody>
        </p:sp>
        <p:grpSp>
          <p:nvGrpSpPr>
            <p:cNvPr id="274" name="Groupe 273"/>
            <p:cNvGrpSpPr/>
            <p:nvPr/>
          </p:nvGrpSpPr>
          <p:grpSpPr>
            <a:xfrm rot="16200000">
              <a:off x="6706346" y="5144110"/>
              <a:ext cx="872943" cy="800601"/>
              <a:chOff x="4816823" y="5668127"/>
              <a:chExt cx="872943" cy="800601"/>
            </a:xfrm>
          </p:grpSpPr>
          <p:sp>
            <p:nvSpPr>
              <p:cNvPr id="276" name="Ellipse 275"/>
              <p:cNvSpPr/>
              <p:nvPr/>
            </p:nvSpPr>
            <p:spPr>
              <a:xfrm>
                <a:off x="4833495" y="5711573"/>
                <a:ext cx="750429" cy="757155"/>
              </a:xfrm>
              <a:prstGeom prst="ellipse">
                <a:avLst/>
              </a:prstGeom>
              <a:solidFill>
                <a:schemeClr val="bg1"/>
              </a:solidFill>
              <a:ln w="19050">
                <a:solidFill>
                  <a:srgbClr val="4110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80904"/>
                <a:endParaRPr lang="fr-FR" sz="1106">
                  <a:solidFill>
                    <a:prstClr val="white"/>
                  </a:solidFill>
                </a:endParaRPr>
              </a:p>
            </p:txBody>
          </p:sp>
          <p:sp>
            <p:nvSpPr>
              <p:cNvPr id="278" name="Rectangle 277"/>
              <p:cNvSpPr/>
              <p:nvPr/>
            </p:nvSpPr>
            <p:spPr>
              <a:xfrm>
                <a:off x="4816823" y="5668127"/>
                <a:ext cx="872943" cy="4247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80904"/>
                <a:endParaRPr lang="fr-FR" sz="1106">
                  <a:solidFill>
                    <a:prstClr val="white"/>
                  </a:solidFill>
                </a:endParaRPr>
              </a:p>
            </p:txBody>
          </p:sp>
        </p:grpSp>
      </p:grpSp>
      <p:cxnSp>
        <p:nvCxnSpPr>
          <p:cNvPr id="25" name="Connecteur droit 24"/>
          <p:cNvCxnSpPr/>
          <p:nvPr/>
        </p:nvCxnSpPr>
        <p:spPr>
          <a:xfrm>
            <a:off x="1075496" y="441146"/>
            <a:ext cx="704244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6" name="ZoneTexte 105"/>
          <p:cNvSpPr txBox="1"/>
          <p:nvPr/>
        </p:nvSpPr>
        <p:spPr>
          <a:xfrm>
            <a:off x="1023195" y="196947"/>
            <a:ext cx="4977645" cy="262701"/>
          </a:xfrm>
          <a:prstGeom prst="rect">
            <a:avLst/>
          </a:prstGeom>
          <a:noFill/>
        </p:spPr>
        <p:txBody>
          <a:bodyPr wrap="none" rtlCol="0">
            <a:spAutoFit/>
          </a:bodyPr>
          <a:lstStyle/>
          <a:p>
            <a:pPr defTabSz="280904"/>
            <a:r>
              <a:rPr lang="fr-FR" sz="1107" dirty="0">
                <a:solidFill>
                  <a:srgbClr val="E7E6E6">
                    <a:lumMod val="50000"/>
                  </a:srgbClr>
                </a:solidFill>
              </a:rPr>
              <a:t>EXEMPLE DE CAS   </a:t>
            </a:r>
            <a:r>
              <a:rPr lang="fr-FR" sz="1107" dirty="0">
                <a:solidFill>
                  <a:srgbClr val="50047E"/>
                </a:solidFill>
              </a:rPr>
              <a:t>NOUVEL ENSEIGNANT-CHERCHEUR    </a:t>
            </a:r>
            <a:r>
              <a:rPr lang="fr-FR" sz="1107" dirty="0">
                <a:solidFill>
                  <a:srgbClr val="00ABE9"/>
                </a:solidFill>
              </a:rPr>
              <a:t>DEMAIN – SINAPS INTÉGRÉ</a:t>
            </a:r>
            <a:endParaRPr lang="fr-FR" sz="1107" dirty="0">
              <a:solidFill>
                <a:srgbClr val="E7E6E6">
                  <a:lumMod val="50000"/>
                </a:srgbClr>
              </a:solidFill>
            </a:endParaRPr>
          </a:p>
        </p:txBody>
      </p:sp>
      <p:sp>
        <p:nvSpPr>
          <p:cNvPr id="124" name="ZoneTexte 123"/>
          <p:cNvSpPr txBox="1"/>
          <p:nvPr/>
        </p:nvSpPr>
        <p:spPr>
          <a:xfrm>
            <a:off x="2470298" y="5737775"/>
            <a:ext cx="917239" cy="196336"/>
          </a:xfrm>
          <a:prstGeom prst="rect">
            <a:avLst/>
          </a:prstGeom>
          <a:noFill/>
        </p:spPr>
        <p:txBody>
          <a:bodyPr wrap="none" rtlCol="0">
            <a:spAutoFit/>
          </a:bodyPr>
          <a:lstStyle/>
          <a:p>
            <a:pPr defTabSz="280904"/>
            <a:r>
              <a:rPr lang="fr-FR" sz="676" dirty="0">
                <a:solidFill>
                  <a:prstClr val="black"/>
                </a:solidFill>
              </a:rPr>
              <a:t>mise à jour manuelle</a:t>
            </a:r>
          </a:p>
        </p:txBody>
      </p:sp>
      <p:pic>
        <p:nvPicPr>
          <p:cNvPr id="159" name="Image 15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31049" y="245898"/>
            <a:ext cx="674039" cy="114695"/>
          </a:xfrm>
          <a:prstGeom prst="rect">
            <a:avLst/>
          </a:prstGeom>
        </p:spPr>
      </p:pic>
      <p:sp>
        <p:nvSpPr>
          <p:cNvPr id="154" name="Rectangle à coins arrondis 153"/>
          <p:cNvSpPr/>
          <p:nvPr/>
        </p:nvSpPr>
        <p:spPr>
          <a:xfrm>
            <a:off x="2297623" y="5769790"/>
            <a:ext cx="159665" cy="99667"/>
          </a:xfrm>
          <a:prstGeom prst="roundRect">
            <a:avLst/>
          </a:prstGeom>
          <a:ln w="19050">
            <a:solidFill>
              <a:srgbClr val="00B0F0"/>
            </a:solidFill>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56183" tIns="28091" rIns="56183" bIns="28091" numCol="1" spcCol="0" rtlCol="0" fromWordArt="0" anchor="ctr" anchorCtr="0" forceAA="0" compatLnSpc="1">
            <a:prstTxWarp prst="textNoShape">
              <a:avLst/>
            </a:prstTxWarp>
            <a:noAutofit/>
          </a:bodyPr>
          <a:lstStyle/>
          <a:p>
            <a:pPr algn="ctr" defTabSz="280904"/>
            <a:r>
              <a:rPr lang="fr-FR" sz="737" b="1" dirty="0">
                <a:solidFill>
                  <a:srgbClr val="00B0F0"/>
                </a:solidFill>
                <a:sym typeface="Wingdings" panose="05000000000000000000" pitchFamily="2" charset="2"/>
              </a:rPr>
              <a:t></a:t>
            </a:r>
            <a:endParaRPr lang="fr-FR" sz="737" b="1" dirty="0">
              <a:solidFill>
                <a:srgbClr val="00B0F0"/>
              </a:solidFill>
            </a:endParaRPr>
          </a:p>
        </p:txBody>
      </p:sp>
      <p:sp>
        <p:nvSpPr>
          <p:cNvPr id="177" name="ZoneTexte 176"/>
          <p:cNvSpPr txBox="1"/>
          <p:nvPr/>
        </p:nvSpPr>
        <p:spPr>
          <a:xfrm>
            <a:off x="1252385" y="5737775"/>
            <a:ext cx="1054152" cy="196336"/>
          </a:xfrm>
          <a:prstGeom prst="rect">
            <a:avLst/>
          </a:prstGeom>
          <a:noFill/>
        </p:spPr>
        <p:txBody>
          <a:bodyPr wrap="square" rtlCol="0">
            <a:spAutoFit/>
          </a:bodyPr>
          <a:lstStyle/>
          <a:p>
            <a:pPr defTabSz="280904"/>
            <a:r>
              <a:rPr lang="fr-FR" sz="676" dirty="0">
                <a:solidFill>
                  <a:prstClr val="black"/>
                </a:solidFill>
              </a:rPr>
              <a:t>création manuelle</a:t>
            </a:r>
          </a:p>
        </p:txBody>
      </p:sp>
      <p:sp>
        <p:nvSpPr>
          <p:cNvPr id="181" name="Rectangle à coins arrondis 180"/>
          <p:cNvSpPr/>
          <p:nvPr/>
        </p:nvSpPr>
        <p:spPr>
          <a:xfrm>
            <a:off x="1076231" y="5782530"/>
            <a:ext cx="159665" cy="99667"/>
          </a:xfrm>
          <a:prstGeom prst="roundRect">
            <a:avLst/>
          </a:prstGeom>
          <a:ln w="19050"/>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56183" tIns="28091" rIns="56183" bIns="28091" numCol="1" spcCol="0" rtlCol="0" fromWordArt="0" anchor="ctr" anchorCtr="0" forceAA="0" compatLnSpc="1">
            <a:prstTxWarp prst="textNoShape">
              <a:avLst/>
            </a:prstTxWarp>
            <a:noAutofit/>
          </a:bodyPr>
          <a:lstStyle/>
          <a:p>
            <a:pPr algn="ctr" defTabSz="280904"/>
            <a:r>
              <a:rPr lang="fr-FR" sz="737" b="1" dirty="0">
                <a:solidFill>
                  <a:srgbClr val="0070C0"/>
                </a:solidFill>
              </a:rPr>
              <a:t>1</a:t>
            </a:r>
          </a:p>
        </p:txBody>
      </p:sp>
      <p:sp>
        <p:nvSpPr>
          <p:cNvPr id="212" name="ZoneTexte 211"/>
          <p:cNvSpPr txBox="1"/>
          <p:nvPr/>
        </p:nvSpPr>
        <p:spPr>
          <a:xfrm>
            <a:off x="3810304" y="5707645"/>
            <a:ext cx="1135669" cy="300339"/>
          </a:xfrm>
          <a:prstGeom prst="rect">
            <a:avLst/>
          </a:prstGeom>
          <a:noFill/>
        </p:spPr>
        <p:txBody>
          <a:bodyPr wrap="square" rtlCol="0">
            <a:spAutoFit/>
          </a:bodyPr>
          <a:lstStyle/>
          <a:p>
            <a:pPr defTabSz="280904"/>
            <a:r>
              <a:rPr lang="fr-FR" sz="676" dirty="0">
                <a:solidFill>
                  <a:prstClr val="black"/>
                </a:solidFill>
              </a:rPr>
              <a:t>création semi-automatique depuis SINAPS</a:t>
            </a:r>
          </a:p>
        </p:txBody>
      </p:sp>
      <p:sp>
        <p:nvSpPr>
          <p:cNvPr id="213" name="Rectangle à coins arrondis 212"/>
          <p:cNvSpPr/>
          <p:nvPr/>
        </p:nvSpPr>
        <p:spPr>
          <a:xfrm>
            <a:off x="3632011" y="5752831"/>
            <a:ext cx="159665" cy="99667"/>
          </a:xfrm>
          <a:prstGeom prst="roundRect">
            <a:avLst/>
          </a:prstGeom>
          <a:ln w="19050">
            <a:solidFill>
              <a:schemeClr val="accent2"/>
            </a:solidFill>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56183" tIns="28091" rIns="56183" bIns="28091" numCol="1" spcCol="0" rtlCol="0" fromWordArt="0" anchor="ctr" anchorCtr="0" forceAA="0" compatLnSpc="1">
            <a:prstTxWarp prst="textNoShape">
              <a:avLst/>
            </a:prstTxWarp>
            <a:noAutofit/>
          </a:bodyPr>
          <a:lstStyle/>
          <a:p>
            <a:pPr algn="ctr" defTabSz="280904"/>
            <a:r>
              <a:rPr lang="fr-FR" sz="737" b="1" dirty="0">
                <a:solidFill>
                  <a:srgbClr val="ED7D31"/>
                </a:solidFill>
              </a:rPr>
              <a:t>1</a:t>
            </a:r>
          </a:p>
        </p:txBody>
      </p:sp>
      <p:pic>
        <p:nvPicPr>
          <p:cNvPr id="208" name="Image 20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88428" y="2309161"/>
            <a:ext cx="1814573" cy="308767"/>
          </a:xfrm>
          <a:prstGeom prst="rect">
            <a:avLst/>
          </a:prstGeom>
        </p:spPr>
      </p:pic>
      <p:sp>
        <p:nvSpPr>
          <p:cNvPr id="210" name="Rectangle 209"/>
          <p:cNvSpPr/>
          <p:nvPr/>
        </p:nvSpPr>
        <p:spPr>
          <a:xfrm>
            <a:off x="5236176" y="803973"/>
            <a:ext cx="1127146" cy="1254485"/>
          </a:xfrm>
          <a:prstGeom prst="rect">
            <a:avLst/>
          </a:prstGeom>
          <a:solidFill>
            <a:srgbClr val="ECF5E7"/>
          </a:solidFill>
          <a:ln w="19050">
            <a:solidFill>
              <a:srgbClr val="2EA83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t" anchorCtr="0" forceAA="0" compatLnSpc="1">
            <a:prstTxWarp prst="textNoShape">
              <a:avLst/>
            </a:prstTxWarp>
            <a:noAutofit/>
          </a:bodyPr>
          <a:lstStyle/>
          <a:p>
            <a:pPr defTabSz="280904"/>
            <a:r>
              <a:rPr lang="fr-FR" sz="1107" dirty="0">
                <a:solidFill>
                  <a:srgbClr val="2EA83C"/>
                </a:solidFill>
              </a:rPr>
              <a:t>SI RECHERCHE</a:t>
            </a:r>
          </a:p>
        </p:txBody>
      </p:sp>
      <p:sp>
        <p:nvSpPr>
          <p:cNvPr id="223" name="Rectangle 222"/>
          <p:cNvSpPr/>
          <p:nvPr/>
        </p:nvSpPr>
        <p:spPr>
          <a:xfrm>
            <a:off x="1442764" y="3198845"/>
            <a:ext cx="806935" cy="337056"/>
          </a:xfrm>
          <a:prstGeom prst="rect">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737" dirty="0">
                <a:solidFill>
                  <a:prstClr val="black">
                    <a:lumMod val="75000"/>
                    <a:lumOff val="25000"/>
                  </a:prstClr>
                </a:solidFill>
              </a:rPr>
              <a:t>Carte multi-services</a:t>
            </a:r>
          </a:p>
        </p:txBody>
      </p:sp>
      <p:sp>
        <p:nvSpPr>
          <p:cNvPr id="227" name="Rectangle 226"/>
          <p:cNvSpPr/>
          <p:nvPr/>
        </p:nvSpPr>
        <p:spPr>
          <a:xfrm>
            <a:off x="5590951" y="3012602"/>
            <a:ext cx="705550" cy="337055"/>
          </a:xfrm>
          <a:prstGeom prst="rect">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737" dirty="0">
                <a:solidFill>
                  <a:prstClr val="black">
                    <a:lumMod val="75000"/>
                    <a:lumOff val="25000"/>
                  </a:prstClr>
                </a:solidFill>
              </a:rPr>
              <a:t>ANNUAIRE (LDAP)</a:t>
            </a:r>
          </a:p>
        </p:txBody>
      </p:sp>
      <p:grpSp>
        <p:nvGrpSpPr>
          <p:cNvPr id="9" name="Groupe 8"/>
          <p:cNvGrpSpPr/>
          <p:nvPr/>
        </p:nvGrpSpPr>
        <p:grpSpPr>
          <a:xfrm>
            <a:off x="5574196" y="2315754"/>
            <a:ext cx="756414" cy="369797"/>
            <a:chOff x="9028916" y="5871577"/>
            <a:chExt cx="1231099" cy="601861"/>
          </a:xfrm>
          <a:solidFill>
            <a:schemeClr val="bg1"/>
          </a:solidFill>
        </p:grpSpPr>
        <p:grpSp>
          <p:nvGrpSpPr>
            <p:cNvPr id="230" name="Groupe 229"/>
            <p:cNvGrpSpPr/>
            <p:nvPr/>
          </p:nvGrpSpPr>
          <p:grpSpPr>
            <a:xfrm>
              <a:off x="9028916" y="5871577"/>
              <a:ext cx="1231099" cy="601861"/>
              <a:chOff x="3481434" y="7581523"/>
              <a:chExt cx="1231098" cy="601861"/>
            </a:xfrm>
            <a:grpFill/>
          </p:grpSpPr>
          <p:sp>
            <p:nvSpPr>
              <p:cNvPr id="233" name="Rectangle 232"/>
              <p:cNvSpPr/>
              <p:nvPr/>
            </p:nvSpPr>
            <p:spPr>
              <a:xfrm>
                <a:off x="3481434" y="7634810"/>
                <a:ext cx="1148315" cy="548574"/>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737" dirty="0">
                    <a:solidFill>
                      <a:prstClr val="black">
                        <a:lumMod val="75000"/>
                        <a:lumOff val="25000"/>
                      </a:prstClr>
                    </a:solidFill>
                  </a:rPr>
                  <a:t>Bibliothèques</a:t>
                </a:r>
              </a:p>
            </p:txBody>
          </p:sp>
          <p:sp>
            <p:nvSpPr>
              <p:cNvPr id="235" name="Rectangle à coins arrondis 234"/>
              <p:cNvSpPr/>
              <p:nvPr/>
            </p:nvSpPr>
            <p:spPr>
              <a:xfrm>
                <a:off x="4452669" y="7581523"/>
                <a:ext cx="259863" cy="162212"/>
              </a:xfrm>
              <a:prstGeom prst="roundRect">
                <a:avLst/>
              </a:prstGeom>
              <a:grpFill/>
              <a:ln w="19050">
                <a:solidFill>
                  <a:schemeClr val="accent2"/>
                </a:solidFill>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56183" tIns="28091" rIns="56183" bIns="28091" numCol="1" spcCol="0" rtlCol="0" fromWordArt="0" anchor="ctr" anchorCtr="0" forceAA="0" compatLnSpc="1">
                <a:prstTxWarp prst="textNoShape">
                  <a:avLst/>
                </a:prstTxWarp>
                <a:noAutofit/>
              </a:bodyPr>
              <a:lstStyle/>
              <a:p>
                <a:pPr algn="ctr" defTabSz="280904"/>
                <a:r>
                  <a:rPr lang="fr-FR" sz="737" b="1" dirty="0">
                    <a:solidFill>
                      <a:srgbClr val="ED7D31"/>
                    </a:solidFill>
                  </a:rPr>
                  <a:t>5</a:t>
                </a:r>
              </a:p>
            </p:txBody>
          </p:sp>
        </p:grpSp>
        <p:sp>
          <p:nvSpPr>
            <p:cNvPr id="236" name="Rectangle à coins arrondis 235"/>
            <p:cNvSpPr/>
            <p:nvPr/>
          </p:nvSpPr>
          <p:spPr>
            <a:xfrm>
              <a:off x="9687098" y="5872058"/>
              <a:ext cx="259862" cy="162212"/>
            </a:xfrm>
            <a:prstGeom prst="roundRect">
              <a:avLst/>
            </a:prstGeom>
            <a:grpFill/>
            <a:ln w="19050">
              <a:solidFill>
                <a:srgbClr val="00B0F0"/>
              </a:solidFill>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56183" tIns="28091" rIns="56183" bIns="28091" numCol="1" spcCol="0" rtlCol="0" fromWordArt="0" anchor="ctr" anchorCtr="0" forceAA="0" compatLnSpc="1">
              <a:prstTxWarp prst="textNoShape">
                <a:avLst/>
              </a:prstTxWarp>
              <a:noAutofit/>
            </a:bodyPr>
            <a:lstStyle/>
            <a:p>
              <a:pPr algn="ctr" defTabSz="280904"/>
              <a:r>
                <a:rPr lang="fr-FR" sz="737" b="1" dirty="0">
                  <a:solidFill>
                    <a:srgbClr val="00B0F0"/>
                  </a:solidFill>
                  <a:sym typeface="Wingdings" panose="05000000000000000000" pitchFamily="2" charset="2"/>
                </a:rPr>
                <a:t></a:t>
              </a:r>
              <a:endParaRPr lang="fr-FR" sz="737" b="1" dirty="0">
                <a:solidFill>
                  <a:srgbClr val="00B0F0"/>
                </a:solidFill>
              </a:endParaRPr>
            </a:p>
          </p:txBody>
        </p:sp>
      </p:grpSp>
      <p:grpSp>
        <p:nvGrpSpPr>
          <p:cNvPr id="237" name="Groupe 236"/>
          <p:cNvGrpSpPr/>
          <p:nvPr/>
        </p:nvGrpSpPr>
        <p:grpSpPr>
          <a:xfrm>
            <a:off x="1443874" y="1099917"/>
            <a:ext cx="845017" cy="371075"/>
            <a:chOff x="6078112" y="2415199"/>
            <a:chExt cx="1375305" cy="603942"/>
          </a:xfrm>
          <a:solidFill>
            <a:schemeClr val="bg1"/>
          </a:solidFill>
        </p:grpSpPr>
        <p:sp>
          <p:nvSpPr>
            <p:cNvPr id="238" name="Rectangle 237"/>
            <p:cNvSpPr/>
            <p:nvPr/>
          </p:nvSpPr>
          <p:spPr>
            <a:xfrm>
              <a:off x="6078112" y="2470567"/>
              <a:ext cx="1309885" cy="548574"/>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737" dirty="0">
                  <a:solidFill>
                    <a:prstClr val="black">
                      <a:lumMod val="75000"/>
                      <a:lumOff val="25000"/>
                    </a:prstClr>
                  </a:solidFill>
                </a:rPr>
                <a:t>Candidatures</a:t>
              </a:r>
            </a:p>
          </p:txBody>
        </p:sp>
        <p:sp>
          <p:nvSpPr>
            <p:cNvPr id="243" name="Rectangle à coins arrondis 242"/>
            <p:cNvSpPr/>
            <p:nvPr/>
          </p:nvSpPr>
          <p:spPr>
            <a:xfrm>
              <a:off x="7193554" y="2415199"/>
              <a:ext cx="259863" cy="162212"/>
            </a:xfrm>
            <a:prstGeom prst="roundRect">
              <a:avLst/>
            </a:prstGeom>
            <a:grpFill/>
            <a:ln w="19050"/>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56183" tIns="28091" rIns="56183" bIns="28091" numCol="1" spcCol="0" rtlCol="0" fromWordArt="0" anchor="ctr" anchorCtr="0" forceAA="0" compatLnSpc="1">
              <a:prstTxWarp prst="textNoShape">
                <a:avLst/>
              </a:prstTxWarp>
              <a:noAutofit/>
            </a:bodyPr>
            <a:lstStyle/>
            <a:p>
              <a:pPr algn="ctr" defTabSz="280904"/>
              <a:r>
                <a:rPr lang="fr-FR" sz="737" b="1" dirty="0">
                  <a:solidFill>
                    <a:srgbClr val="0070C0"/>
                  </a:solidFill>
                </a:rPr>
                <a:t>1</a:t>
              </a:r>
            </a:p>
          </p:txBody>
        </p:sp>
      </p:grpSp>
      <p:sp>
        <p:nvSpPr>
          <p:cNvPr id="247" name="Rectangle 246"/>
          <p:cNvSpPr/>
          <p:nvPr/>
        </p:nvSpPr>
        <p:spPr>
          <a:xfrm>
            <a:off x="1442765" y="2377151"/>
            <a:ext cx="806935" cy="337056"/>
          </a:xfrm>
          <a:prstGeom prst="rect">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737" dirty="0">
                <a:solidFill>
                  <a:prstClr val="black">
                    <a:lumMod val="75000"/>
                    <a:lumOff val="25000"/>
                  </a:prstClr>
                </a:solidFill>
              </a:rPr>
              <a:t>Gestion de la formation</a:t>
            </a:r>
          </a:p>
        </p:txBody>
      </p:sp>
      <p:sp>
        <p:nvSpPr>
          <p:cNvPr id="248" name="Rectangle 247"/>
          <p:cNvSpPr/>
          <p:nvPr/>
        </p:nvSpPr>
        <p:spPr>
          <a:xfrm>
            <a:off x="1442765" y="2799894"/>
            <a:ext cx="806935" cy="337056"/>
          </a:xfrm>
          <a:prstGeom prst="rect">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676" dirty="0">
                <a:solidFill>
                  <a:prstClr val="black">
                    <a:lumMod val="75000"/>
                    <a:lumOff val="25000"/>
                  </a:prstClr>
                </a:solidFill>
              </a:rPr>
              <a:t>Gestion des services enseignants</a:t>
            </a:r>
          </a:p>
        </p:txBody>
      </p:sp>
      <p:grpSp>
        <p:nvGrpSpPr>
          <p:cNvPr id="10" name="Groupe 9"/>
          <p:cNvGrpSpPr/>
          <p:nvPr/>
        </p:nvGrpSpPr>
        <p:grpSpPr>
          <a:xfrm>
            <a:off x="1438146" y="1639546"/>
            <a:ext cx="824365" cy="517026"/>
            <a:chOff x="1006466" y="3219425"/>
            <a:chExt cx="1341693" cy="841485"/>
          </a:xfrm>
        </p:grpSpPr>
        <p:grpSp>
          <p:nvGrpSpPr>
            <p:cNvPr id="253" name="Groupe 252"/>
            <p:cNvGrpSpPr/>
            <p:nvPr/>
          </p:nvGrpSpPr>
          <p:grpSpPr>
            <a:xfrm>
              <a:off x="1006466" y="3219425"/>
              <a:ext cx="1341693" cy="618871"/>
              <a:chOff x="4546930" y="2402968"/>
              <a:chExt cx="1341694" cy="618871"/>
            </a:xfrm>
            <a:solidFill>
              <a:schemeClr val="bg1"/>
            </a:solidFill>
          </p:grpSpPr>
          <p:sp>
            <p:nvSpPr>
              <p:cNvPr id="257" name="Rectangle 256"/>
              <p:cNvSpPr/>
              <p:nvPr/>
            </p:nvSpPr>
            <p:spPr>
              <a:xfrm>
                <a:off x="4546930" y="2473265"/>
                <a:ext cx="1309885" cy="548574"/>
              </a:xfrm>
              <a:prstGeom prst="rect">
                <a:avLst/>
              </a:prstGeom>
              <a:grpFill/>
              <a:ln w="12700">
                <a:solidFill>
                  <a:srgbClr val="C45C9E"/>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737" b="1" dirty="0">
                    <a:solidFill>
                      <a:srgbClr val="C45C9E"/>
                    </a:solidFill>
                  </a:rPr>
                  <a:t>RH</a:t>
                </a:r>
              </a:p>
            </p:txBody>
          </p:sp>
          <p:sp>
            <p:nvSpPr>
              <p:cNvPr id="258" name="Rectangle à coins arrondis 257"/>
              <p:cNvSpPr/>
              <p:nvPr/>
            </p:nvSpPr>
            <p:spPr>
              <a:xfrm>
                <a:off x="5628761" y="2402968"/>
                <a:ext cx="259863" cy="162212"/>
              </a:xfrm>
              <a:prstGeom prst="roundRect">
                <a:avLst/>
              </a:prstGeom>
              <a:grpFill/>
              <a:ln w="19050"/>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56183" tIns="28091" rIns="56183" bIns="28091" numCol="1" spcCol="0" rtlCol="0" fromWordArt="0" anchor="ctr" anchorCtr="0" forceAA="0" compatLnSpc="1">
                <a:prstTxWarp prst="textNoShape">
                  <a:avLst/>
                </a:prstTxWarp>
                <a:noAutofit/>
              </a:bodyPr>
              <a:lstStyle/>
              <a:p>
                <a:pPr algn="ctr" defTabSz="280904"/>
                <a:r>
                  <a:rPr lang="fr-FR" sz="737" b="1" dirty="0">
                    <a:solidFill>
                      <a:srgbClr val="0070C0"/>
                    </a:solidFill>
                  </a:rPr>
                  <a:t>2</a:t>
                </a:r>
              </a:p>
            </p:txBody>
          </p:sp>
        </p:grpSp>
        <p:pic>
          <p:nvPicPr>
            <p:cNvPr id="259" name="Image 25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35096" y="3912816"/>
              <a:ext cx="849181" cy="148094"/>
            </a:xfrm>
            <a:prstGeom prst="rect">
              <a:avLst/>
            </a:prstGeom>
          </p:spPr>
        </p:pic>
      </p:grpSp>
      <p:grpSp>
        <p:nvGrpSpPr>
          <p:cNvPr id="18" name="Groupe 17"/>
          <p:cNvGrpSpPr/>
          <p:nvPr/>
        </p:nvGrpSpPr>
        <p:grpSpPr>
          <a:xfrm>
            <a:off x="5530633" y="1093418"/>
            <a:ext cx="744208" cy="520271"/>
            <a:chOff x="7656219" y="1779585"/>
            <a:chExt cx="1211234" cy="846765"/>
          </a:xfrm>
        </p:grpSpPr>
        <p:pic>
          <p:nvPicPr>
            <p:cNvPr id="260" name="Image 25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804367" y="2453225"/>
              <a:ext cx="852111" cy="173125"/>
            </a:xfrm>
            <a:prstGeom prst="rect">
              <a:avLst/>
            </a:prstGeom>
          </p:spPr>
        </p:pic>
        <p:grpSp>
          <p:nvGrpSpPr>
            <p:cNvPr id="261" name="Groupe 260"/>
            <p:cNvGrpSpPr/>
            <p:nvPr/>
          </p:nvGrpSpPr>
          <p:grpSpPr>
            <a:xfrm>
              <a:off x="7656219" y="1779585"/>
              <a:ext cx="1211234" cy="610124"/>
              <a:chOff x="3481434" y="6458179"/>
              <a:chExt cx="1211233" cy="610124"/>
            </a:xfrm>
            <a:solidFill>
              <a:schemeClr val="bg1"/>
            </a:solidFill>
          </p:grpSpPr>
          <p:sp>
            <p:nvSpPr>
              <p:cNvPr id="262" name="Rectangle 261"/>
              <p:cNvSpPr/>
              <p:nvPr/>
            </p:nvSpPr>
            <p:spPr>
              <a:xfrm>
                <a:off x="3481434" y="6519729"/>
                <a:ext cx="1148315" cy="548574"/>
              </a:xfrm>
              <a:prstGeom prst="rect">
                <a:avLst/>
              </a:prstGeom>
              <a:grpFill/>
              <a:ln w="12700">
                <a:solidFill>
                  <a:srgbClr val="2EA83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737" b="1" dirty="0">
                    <a:solidFill>
                      <a:srgbClr val="2EA83C"/>
                    </a:solidFill>
                  </a:rPr>
                  <a:t>Suivi du temps de recherche</a:t>
                </a:r>
              </a:p>
            </p:txBody>
          </p:sp>
          <p:sp>
            <p:nvSpPr>
              <p:cNvPr id="264" name="Rectangle à coins arrondis 263"/>
              <p:cNvSpPr/>
              <p:nvPr/>
            </p:nvSpPr>
            <p:spPr>
              <a:xfrm>
                <a:off x="4432804" y="6458179"/>
                <a:ext cx="259863" cy="162212"/>
              </a:xfrm>
              <a:prstGeom prst="roundRect">
                <a:avLst/>
              </a:prstGeom>
              <a:grpFill/>
              <a:ln w="19050">
                <a:solidFill>
                  <a:schemeClr val="accent2"/>
                </a:solidFill>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56183" tIns="28091" rIns="56183" bIns="28091" numCol="1" spcCol="0" rtlCol="0" fromWordArt="0" anchor="ctr" anchorCtr="0" forceAA="0" compatLnSpc="1">
                <a:prstTxWarp prst="textNoShape">
                  <a:avLst/>
                </a:prstTxWarp>
                <a:noAutofit/>
              </a:bodyPr>
              <a:lstStyle/>
              <a:p>
                <a:pPr algn="ctr" defTabSz="280904"/>
                <a:r>
                  <a:rPr lang="fr-FR" sz="737" b="1" dirty="0">
                    <a:solidFill>
                      <a:srgbClr val="ED7D31"/>
                    </a:solidFill>
                  </a:rPr>
                  <a:t>3</a:t>
                </a:r>
              </a:p>
            </p:txBody>
          </p:sp>
        </p:grpSp>
      </p:grpSp>
      <p:grpSp>
        <p:nvGrpSpPr>
          <p:cNvPr id="15" name="Groupe 14"/>
          <p:cNvGrpSpPr/>
          <p:nvPr/>
        </p:nvGrpSpPr>
        <p:grpSpPr>
          <a:xfrm>
            <a:off x="1167895" y="4084256"/>
            <a:ext cx="1471932" cy="381329"/>
            <a:chOff x="555662" y="6647315"/>
            <a:chExt cx="2395638" cy="620631"/>
          </a:xfrm>
        </p:grpSpPr>
        <p:grpSp>
          <p:nvGrpSpPr>
            <p:cNvPr id="281" name="Groupe 280"/>
            <p:cNvGrpSpPr/>
            <p:nvPr/>
          </p:nvGrpSpPr>
          <p:grpSpPr>
            <a:xfrm>
              <a:off x="1559529" y="6647315"/>
              <a:ext cx="1391771" cy="620631"/>
              <a:chOff x="2726157" y="4727589"/>
              <a:chExt cx="1391771" cy="620630"/>
            </a:xfrm>
            <a:solidFill>
              <a:schemeClr val="bg1"/>
            </a:solidFill>
          </p:grpSpPr>
          <p:sp>
            <p:nvSpPr>
              <p:cNvPr id="282" name="Rectangle 281"/>
              <p:cNvSpPr/>
              <p:nvPr/>
            </p:nvSpPr>
            <p:spPr>
              <a:xfrm>
                <a:off x="2726157" y="4799645"/>
                <a:ext cx="1321814" cy="548574"/>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737" dirty="0">
                    <a:solidFill>
                      <a:prstClr val="black">
                        <a:lumMod val="75000"/>
                        <a:lumOff val="25000"/>
                      </a:prstClr>
                    </a:solidFill>
                  </a:rPr>
                  <a:t>Stages</a:t>
                </a:r>
              </a:p>
            </p:txBody>
          </p:sp>
          <p:sp>
            <p:nvSpPr>
              <p:cNvPr id="283" name="Rectangle à coins arrondis 282"/>
              <p:cNvSpPr/>
              <p:nvPr/>
            </p:nvSpPr>
            <p:spPr>
              <a:xfrm>
                <a:off x="3858065" y="4727589"/>
                <a:ext cx="259863" cy="162212"/>
              </a:xfrm>
              <a:prstGeom prst="roundRect">
                <a:avLst/>
              </a:prstGeom>
              <a:grpFill/>
              <a:ln w="19050">
                <a:solidFill>
                  <a:schemeClr val="accent2"/>
                </a:solidFill>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56183" tIns="28091" rIns="56183" bIns="28091" numCol="1" spcCol="0" rtlCol="0" fromWordArt="0" anchor="ctr" anchorCtr="0" forceAA="0" compatLnSpc="1">
                <a:prstTxWarp prst="textNoShape">
                  <a:avLst/>
                </a:prstTxWarp>
                <a:noAutofit/>
              </a:bodyPr>
              <a:lstStyle/>
              <a:p>
                <a:pPr algn="ctr" defTabSz="280904"/>
                <a:r>
                  <a:rPr lang="fr-FR" sz="737" b="1" dirty="0">
                    <a:solidFill>
                      <a:srgbClr val="ED7D31"/>
                    </a:solidFill>
                  </a:rPr>
                  <a:t>4</a:t>
                </a:r>
              </a:p>
            </p:txBody>
          </p:sp>
        </p:grpSp>
        <p:sp>
          <p:nvSpPr>
            <p:cNvPr id="266" name="ZoneTexte 265"/>
            <p:cNvSpPr txBox="1"/>
            <p:nvPr/>
          </p:nvSpPr>
          <p:spPr>
            <a:xfrm>
              <a:off x="555662" y="6793329"/>
              <a:ext cx="1052365" cy="457925"/>
            </a:xfrm>
            <a:prstGeom prst="rect">
              <a:avLst/>
            </a:prstGeom>
            <a:noFill/>
          </p:spPr>
          <p:txBody>
            <a:bodyPr wrap="square" rtlCol="0">
              <a:spAutoFit/>
            </a:bodyPr>
            <a:lstStyle/>
            <a:p>
              <a:pPr algn="r" defTabSz="280904"/>
              <a:r>
                <a:rPr lang="fr-FR" sz="614" i="1" dirty="0">
                  <a:solidFill>
                    <a:srgbClr val="4472C4">
                      <a:lumMod val="75000"/>
                    </a:srgbClr>
                  </a:solidFill>
                </a:rPr>
                <a:t>est tuteur de stage</a:t>
              </a:r>
            </a:p>
          </p:txBody>
        </p:sp>
      </p:grpSp>
      <p:grpSp>
        <p:nvGrpSpPr>
          <p:cNvPr id="14" name="Groupe 13"/>
          <p:cNvGrpSpPr/>
          <p:nvPr/>
        </p:nvGrpSpPr>
        <p:grpSpPr>
          <a:xfrm>
            <a:off x="1131011" y="3663977"/>
            <a:ext cx="1510616" cy="397893"/>
            <a:chOff x="495631" y="5963293"/>
            <a:chExt cx="2458598" cy="647590"/>
          </a:xfrm>
        </p:grpSpPr>
        <p:grpSp>
          <p:nvGrpSpPr>
            <p:cNvPr id="277" name="Groupe 276"/>
            <p:cNvGrpSpPr/>
            <p:nvPr/>
          </p:nvGrpSpPr>
          <p:grpSpPr>
            <a:xfrm>
              <a:off x="1562359" y="5963293"/>
              <a:ext cx="1391870" cy="572638"/>
              <a:chOff x="2723844" y="5468318"/>
              <a:chExt cx="1391869" cy="572638"/>
            </a:xfrm>
            <a:solidFill>
              <a:schemeClr val="bg1"/>
            </a:solidFill>
          </p:grpSpPr>
          <p:sp>
            <p:nvSpPr>
              <p:cNvPr id="279" name="Rectangle 278"/>
              <p:cNvSpPr/>
              <p:nvPr/>
            </p:nvSpPr>
            <p:spPr>
              <a:xfrm>
                <a:off x="2723844" y="5492382"/>
                <a:ext cx="1313324" cy="548574"/>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737" dirty="0">
                    <a:solidFill>
                      <a:prstClr val="black">
                        <a:lumMod val="75000"/>
                        <a:lumOff val="25000"/>
                      </a:prstClr>
                    </a:solidFill>
                  </a:rPr>
                  <a:t>Formation continue</a:t>
                </a:r>
              </a:p>
            </p:txBody>
          </p:sp>
          <p:sp>
            <p:nvSpPr>
              <p:cNvPr id="280" name="Rectangle à coins arrondis 279"/>
              <p:cNvSpPr/>
              <p:nvPr/>
            </p:nvSpPr>
            <p:spPr>
              <a:xfrm>
                <a:off x="3855850" y="5468318"/>
                <a:ext cx="259863" cy="162212"/>
              </a:xfrm>
              <a:prstGeom prst="roundRect">
                <a:avLst/>
              </a:prstGeom>
              <a:grpFill/>
              <a:ln w="19050">
                <a:solidFill>
                  <a:schemeClr val="accent2"/>
                </a:solidFill>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56183" tIns="28091" rIns="56183" bIns="28091" numCol="1" spcCol="0" rtlCol="0" fromWordArt="0" anchor="ctr" anchorCtr="0" forceAA="0" compatLnSpc="1">
                <a:prstTxWarp prst="textNoShape">
                  <a:avLst/>
                </a:prstTxWarp>
                <a:noAutofit/>
              </a:bodyPr>
              <a:lstStyle/>
              <a:p>
                <a:pPr algn="ctr" defTabSz="280904"/>
                <a:r>
                  <a:rPr lang="fr-FR" sz="737" b="1" dirty="0">
                    <a:solidFill>
                      <a:srgbClr val="ED7D31"/>
                    </a:solidFill>
                  </a:rPr>
                  <a:t>4</a:t>
                </a:r>
              </a:p>
            </p:txBody>
          </p:sp>
        </p:grpSp>
        <p:sp>
          <p:nvSpPr>
            <p:cNvPr id="267" name="ZoneTexte 266"/>
            <p:cNvSpPr txBox="1"/>
            <p:nvPr/>
          </p:nvSpPr>
          <p:spPr>
            <a:xfrm>
              <a:off x="495631" y="5999133"/>
              <a:ext cx="1109263" cy="611750"/>
            </a:xfrm>
            <a:prstGeom prst="rect">
              <a:avLst/>
            </a:prstGeom>
            <a:noFill/>
          </p:spPr>
          <p:txBody>
            <a:bodyPr wrap="square" rtlCol="0">
              <a:spAutoFit/>
            </a:bodyPr>
            <a:lstStyle/>
            <a:p>
              <a:pPr algn="r" defTabSz="280904"/>
              <a:r>
                <a:rPr lang="fr-FR" sz="614" i="1" dirty="0">
                  <a:solidFill>
                    <a:srgbClr val="4472C4">
                      <a:lumMod val="75000"/>
                    </a:srgbClr>
                  </a:solidFill>
                </a:rPr>
                <a:t>intervient dans la formation continue</a:t>
              </a:r>
            </a:p>
          </p:txBody>
        </p:sp>
      </p:grpSp>
      <p:grpSp>
        <p:nvGrpSpPr>
          <p:cNvPr id="16" name="Groupe 15"/>
          <p:cNvGrpSpPr/>
          <p:nvPr/>
        </p:nvGrpSpPr>
        <p:grpSpPr>
          <a:xfrm>
            <a:off x="1019826" y="4565090"/>
            <a:ext cx="1627299" cy="470385"/>
            <a:chOff x="314672" y="7429902"/>
            <a:chExt cx="2648505" cy="765575"/>
          </a:xfrm>
        </p:grpSpPr>
        <p:grpSp>
          <p:nvGrpSpPr>
            <p:cNvPr id="288" name="Groupe 287"/>
            <p:cNvGrpSpPr/>
            <p:nvPr/>
          </p:nvGrpSpPr>
          <p:grpSpPr>
            <a:xfrm>
              <a:off x="1572762" y="7459490"/>
              <a:ext cx="1390415" cy="625579"/>
              <a:chOff x="1087393" y="5406452"/>
              <a:chExt cx="1390415" cy="625579"/>
            </a:xfrm>
            <a:solidFill>
              <a:schemeClr val="bg1"/>
            </a:solidFill>
          </p:grpSpPr>
          <p:sp>
            <p:nvSpPr>
              <p:cNvPr id="289" name="Rectangle 288"/>
              <p:cNvSpPr/>
              <p:nvPr/>
            </p:nvSpPr>
            <p:spPr>
              <a:xfrm>
                <a:off x="1087393" y="5483457"/>
                <a:ext cx="1320458" cy="548574"/>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737" dirty="0">
                    <a:solidFill>
                      <a:prstClr val="black">
                        <a:lumMod val="75000"/>
                        <a:lumOff val="25000"/>
                      </a:prstClr>
                    </a:solidFill>
                  </a:rPr>
                  <a:t>Candidatures des apprenants</a:t>
                </a:r>
              </a:p>
            </p:txBody>
          </p:sp>
          <p:sp>
            <p:nvSpPr>
              <p:cNvPr id="290" name="Rectangle à coins arrondis 289"/>
              <p:cNvSpPr/>
              <p:nvPr/>
            </p:nvSpPr>
            <p:spPr>
              <a:xfrm>
                <a:off x="2217945" y="5406452"/>
                <a:ext cx="259863" cy="162212"/>
              </a:xfrm>
              <a:prstGeom prst="roundRect">
                <a:avLst/>
              </a:prstGeom>
              <a:grpFill/>
              <a:ln w="19050">
                <a:solidFill>
                  <a:schemeClr val="accent2"/>
                </a:solidFill>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56183" tIns="28091" rIns="56183" bIns="28091" numCol="1" spcCol="0" rtlCol="0" fromWordArt="0" anchor="ctr" anchorCtr="0" forceAA="0" compatLnSpc="1">
                <a:prstTxWarp prst="textNoShape">
                  <a:avLst/>
                </a:prstTxWarp>
                <a:noAutofit/>
              </a:bodyPr>
              <a:lstStyle/>
              <a:p>
                <a:pPr algn="ctr" defTabSz="280904"/>
                <a:r>
                  <a:rPr lang="fr-FR" sz="737" b="1" dirty="0">
                    <a:solidFill>
                      <a:srgbClr val="ED7D31"/>
                    </a:solidFill>
                  </a:rPr>
                  <a:t>4</a:t>
                </a:r>
              </a:p>
            </p:txBody>
          </p:sp>
        </p:grpSp>
        <p:sp>
          <p:nvSpPr>
            <p:cNvPr id="269" name="ZoneTexte 268"/>
            <p:cNvSpPr txBox="1"/>
            <p:nvPr/>
          </p:nvSpPr>
          <p:spPr>
            <a:xfrm>
              <a:off x="314672" y="7429902"/>
              <a:ext cx="1307810" cy="765575"/>
            </a:xfrm>
            <a:prstGeom prst="rect">
              <a:avLst/>
            </a:prstGeom>
            <a:noFill/>
          </p:spPr>
          <p:txBody>
            <a:bodyPr wrap="square" rtlCol="0">
              <a:spAutoFit/>
            </a:bodyPr>
            <a:lstStyle/>
            <a:p>
              <a:pPr algn="r" defTabSz="280904"/>
              <a:r>
                <a:rPr lang="fr-FR" sz="614" i="1" dirty="0">
                  <a:solidFill>
                    <a:srgbClr val="4472C4">
                      <a:lumMod val="75000"/>
                    </a:srgbClr>
                  </a:solidFill>
                </a:rPr>
                <a:t>valide les candidatures des apprenants pour son enseignements</a:t>
              </a:r>
            </a:p>
          </p:txBody>
        </p:sp>
      </p:grpSp>
      <p:cxnSp>
        <p:nvCxnSpPr>
          <p:cNvPr id="297" name="Connecteur droit avec flèche 296"/>
          <p:cNvCxnSpPr/>
          <p:nvPr/>
        </p:nvCxnSpPr>
        <p:spPr>
          <a:xfrm flipV="1">
            <a:off x="5815603" y="3796011"/>
            <a:ext cx="0" cy="129672"/>
          </a:xfrm>
          <a:prstGeom prst="straightConnector1">
            <a:avLst/>
          </a:prstGeom>
          <a:ln w="19050">
            <a:prstDash val="sysDash"/>
            <a:tailEnd type="triangle"/>
          </a:ln>
        </p:spPr>
        <p:style>
          <a:lnRef idx="3">
            <a:schemeClr val="accent5"/>
          </a:lnRef>
          <a:fillRef idx="0">
            <a:schemeClr val="accent5"/>
          </a:fillRef>
          <a:effectRef idx="2">
            <a:schemeClr val="accent5"/>
          </a:effectRef>
          <a:fontRef idx="minor">
            <a:schemeClr val="tx1"/>
          </a:fontRef>
        </p:style>
      </p:cxnSp>
      <p:cxnSp>
        <p:nvCxnSpPr>
          <p:cNvPr id="111" name="Connecteur en angle 110"/>
          <p:cNvCxnSpPr/>
          <p:nvPr/>
        </p:nvCxnSpPr>
        <p:spPr>
          <a:xfrm flipV="1">
            <a:off x="2249700" y="1937457"/>
            <a:ext cx="253621" cy="249"/>
          </a:xfrm>
          <a:prstGeom prst="bentConnector3">
            <a:avLst>
              <a:gd name="adj1" fmla="val 50000"/>
            </a:avLst>
          </a:prstGeom>
          <a:ln w="12700">
            <a:solidFill>
              <a:srgbClr val="601777"/>
            </a:solidFill>
            <a:prstDash val="solid"/>
            <a:tailEnd type="triangle"/>
          </a:ln>
        </p:spPr>
        <p:style>
          <a:lnRef idx="3">
            <a:schemeClr val="accent5"/>
          </a:lnRef>
          <a:fillRef idx="0">
            <a:schemeClr val="accent5"/>
          </a:fillRef>
          <a:effectRef idx="2">
            <a:schemeClr val="accent5"/>
          </a:effectRef>
          <a:fontRef idx="minor">
            <a:schemeClr val="tx1"/>
          </a:fontRef>
        </p:style>
      </p:cxnSp>
      <p:cxnSp>
        <p:nvCxnSpPr>
          <p:cNvPr id="125" name="Connecteur en angle 124"/>
          <p:cNvCxnSpPr>
            <a:stCxn id="246" idx="4"/>
            <a:endCxn id="247" idx="3"/>
          </p:cNvCxnSpPr>
          <p:nvPr/>
        </p:nvCxnSpPr>
        <p:spPr>
          <a:xfrm rot="10800000" flipV="1">
            <a:off x="2249700" y="2013892"/>
            <a:ext cx="235959" cy="531787"/>
          </a:xfrm>
          <a:prstGeom prst="bentConnector3">
            <a:avLst>
              <a:gd name="adj1" fmla="val 50001"/>
            </a:avLst>
          </a:prstGeom>
          <a:ln w="12700">
            <a:solidFill>
              <a:srgbClr val="601777"/>
            </a:solidFill>
            <a:prstDash val="sysDash"/>
            <a:tailEnd type="triangle"/>
          </a:ln>
        </p:spPr>
        <p:style>
          <a:lnRef idx="3">
            <a:schemeClr val="dk1"/>
          </a:lnRef>
          <a:fillRef idx="0">
            <a:schemeClr val="dk1"/>
          </a:fillRef>
          <a:effectRef idx="2">
            <a:schemeClr val="dk1"/>
          </a:effectRef>
          <a:fontRef idx="minor">
            <a:schemeClr val="tx1"/>
          </a:fontRef>
        </p:style>
      </p:cxnSp>
      <p:cxnSp>
        <p:nvCxnSpPr>
          <p:cNvPr id="132" name="Connecteur en angle 131"/>
          <p:cNvCxnSpPr>
            <a:stCxn id="246" idx="4"/>
            <a:endCxn id="248" idx="3"/>
          </p:cNvCxnSpPr>
          <p:nvPr/>
        </p:nvCxnSpPr>
        <p:spPr>
          <a:xfrm rot="10800000" flipV="1">
            <a:off x="2249700" y="2013892"/>
            <a:ext cx="235959" cy="954530"/>
          </a:xfrm>
          <a:prstGeom prst="bentConnector3">
            <a:avLst>
              <a:gd name="adj1" fmla="val 50000"/>
            </a:avLst>
          </a:prstGeom>
          <a:ln w="12700">
            <a:solidFill>
              <a:srgbClr val="601777"/>
            </a:solidFill>
            <a:prstDash val="sysDash"/>
            <a:tailEnd type="triangle"/>
          </a:ln>
        </p:spPr>
        <p:style>
          <a:lnRef idx="3">
            <a:schemeClr val="dk1"/>
          </a:lnRef>
          <a:fillRef idx="0">
            <a:schemeClr val="dk1"/>
          </a:fillRef>
          <a:effectRef idx="2">
            <a:schemeClr val="dk1"/>
          </a:effectRef>
          <a:fontRef idx="minor">
            <a:schemeClr val="tx1"/>
          </a:fontRef>
        </p:style>
      </p:cxnSp>
      <p:cxnSp>
        <p:nvCxnSpPr>
          <p:cNvPr id="134" name="Connecteur en angle 133"/>
          <p:cNvCxnSpPr>
            <a:stCxn id="246" idx="4"/>
            <a:endCxn id="223" idx="3"/>
          </p:cNvCxnSpPr>
          <p:nvPr/>
        </p:nvCxnSpPr>
        <p:spPr>
          <a:xfrm rot="10800000" flipV="1">
            <a:off x="2249700" y="2013892"/>
            <a:ext cx="235959" cy="1353482"/>
          </a:xfrm>
          <a:prstGeom prst="bentConnector3">
            <a:avLst>
              <a:gd name="adj1" fmla="val 50001"/>
            </a:avLst>
          </a:prstGeom>
          <a:ln w="12700">
            <a:solidFill>
              <a:srgbClr val="601777"/>
            </a:solidFill>
            <a:prstDash val="sysDash"/>
            <a:tailEnd type="triangle"/>
          </a:ln>
        </p:spPr>
        <p:style>
          <a:lnRef idx="3">
            <a:schemeClr val="dk1"/>
          </a:lnRef>
          <a:fillRef idx="0">
            <a:schemeClr val="dk1"/>
          </a:fillRef>
          <a:effectRef idx="2">
            <a:schemeClr val="dk1"/>
          </a:effectRef>
          <a:fontRef idx="minor">
            <a:schemeClr val="tx1"/>
          </a:fontRef>
        </p:style>
      </p:cxnSp>
      <p:cxnSp>
        <p:nvCxnSpPr>
          <p:cNvPr id="145" name="Connecteur en angle 144"/>
          <p:cNvCxnSpPr>
            <a:stCxn id="233" idx="1"/>
          </p:cNvCxnSpPr>
          <p:nvPr/>
        </p:nvCxnSpPr>
        <p:spPr>
          <a:xfrm rot="10800000" flipV="1">
            <a:off x="5341500" y="2517022"/>
            <a:ext cx="232696" cy="362567"/>
          </a:xfrm>
          <a:prstGeom prst="bentConnector2">
            <a:avLst/>
          </a:prstGeom>
          <a:ln w="19050">
            <a:solidFill>
              <a:srgbClr val="601777"/>
            </a:solidFill>
            <a:prstDash val="sysDash"/>
            <a:tailEnd type="triangle"/>
          </a:ln>
        </p:spPr>
        <p:style>
          <a:lnRef idx="3">
            <a:schemeClr val="accent5"/>
          </a:lnRef>
          <a:fillRef idx="0">
            <a:schemeClr val="accent5"/>
          </a:fillRef>
          <a:effectRef idx="2">
            <a:schemeClr val="accent5"/>
          </a:effectRef>
          <a:fontRef idx="minor">
            <a:schemeClr val="tx1"/>
          </a:fontRef>
        </p:style>
      </p:cxnSp>
      <p:cxnSp>
        <p:nvCxnSpPr>
          <p:cNvPr id="149" name="Connecteur en angle 148"/>
          <p:cNvCxnSpPr>
            <a:stCxn id="299" idx="5"/>
            <a:endCxn id="262" idx="1"/>
          </p:cNvCxnSpPr>
          <p:nvPr/>
        </p:nvCxnSpPr>
        <p:spPr>
          <a:xfrm flipV="1">
            <a:off x="5399801" y="1299764"/>
            <a:ext cx="130832" cy="347924"/>
          </a:xfrm>
          <a:prstGeom prst="bentConnector3">
            <a:avLst>
              <a:gd name="adj1" fmla="val 1380"/>
            </a:avLst>
          </a:prstGeom>
          <a:ln w="19050">
            <a:solidFill>
              <a:srgbClr val="601777"/>
            </a:solidFill>
            <a:tailEnd type="triangle"/>
          </a:ln>
        </p:spPr>
        <p:style>
          <a:lnRef idx="3">
            <a:schemeClr val="dk1"/>
          </a:lnRef>
          <a:fillRef idx="0">
            <a:schemeClr val="dk1"/>
          </a:fillRef>
          <a:effectRef idx="2">
            <a:schemeClr val="dk1"/>
          </a:effectRef>
          <a:fontRef idx="minor">
            <a:schemeClr val="tx1"/>
          </a:fontRef>
        </p:style>
      </p:cxnSp>
      <p:cxnSp>
        <p:nvCxnSpPr>
          <p:cNvPr id="160" name="Connecteur en angle 159"/>
          <p:cNvCxnSpPr/>
          <p:nvPr/>
        </p:nvCxnSpPr>
        <p:spPr>
          <a:xfrm rot="10800000" flipV="1">
            <a:off x="2592520" y="3510235"/>
            <a:ext cx="1211232" cy="362337"/>
          </a:xfrm>
          <a:prstGeom prst="bentConnector3">
            <a:avLst>
              <a:gd name="adj1" fmla="val 50000"/>
            </a:avLst>
          </a:prstGeom>
          <a:ln w="19050">
            <a:solidFill>
              <a:srgbClr val="601777"/>
            </a:solidFill>
            <a:prstDash val="sysDash"/>
            <a:tailEnd type="triangle"/>
          </a:ln>
        </p:spPr>
        <p:style>
          <a:lnRef idx="3">
            <a:schemeClr val="dk1"/>
          </a:lnRef>
          <a:fillRef idx="0">
            <a:schemeClr val="dk1"/>
          </a:fillRef>
          <a:effectRef idx="2">
            <a:schemeClr val="dk1"/>
          </a:effectRef>
          <a:fontRef idx="minor">
            <a:schemeClr val="tx1"/>
          </a:fontRef>
        </p:style>
      </p:cxnSp>
      <p:cxnSp>
        <p:nvCxnSpPr>
          <p:cNvPr id="162" name="Connecteur en angle 161"/>
          <p:cNvCxnSpPr>
            <a:endCxn id="282" idx="3"/>
          </p:cNvCxnSpPr>
          <p:nvPr/>
        </p:nvCxnSpPr>
        <p:spPr>
          <a:xfrm rot="10800000" flipV="1">
            <a:off x="2596846" y="3567864"/>
            <a:ext cx="1266969" cy="729193"/>
          </a:xfrm>
          <a:prstGeom prst="bentConnector3">
            <a:avLst>
              <a:gd name="adj1" fmla="val 575"/>
            </a:avLst>
          </a:prstGeom>
          <a:ln w="19050">
            <a:solidFill>
              <a:srgbClr val="601777"/>
            </a:solidFill>
            <a:prstDash val="sysDash"/>
            <a:tailEnd type="triangle"/>
          </a:ln>
        </p:spPr>
        <p:style>
          <a:lnRef idx="3">
            <a:schemeClr val="dk1"/>
          </a:lnRef>
          <a:fillRef idx="0">
            <a:schemeClr val="dk1"/>
          </a:fillRef>
          <a:effectRef idx="2">
            <a:schemeClr val="dk1"/>
          </a:effectRef>
          <a:fontRef idx="minor">
            <a:schemeClr val="tx1"/>
          </a:fontRef>
        </p:style>
      </p:cxnSp>
      <p:cxnSp>
        <p:nvCxnSpPr>
          <p:cNvPr id="163" name="Connecteur en angle 162"/>
          <p:cNvCxnSpPr>
            <a:stCxn id="3" idx="3"/>
            <a:endCxn id="289" idx="0"/>
          </p:cNvCxnSpPr>
          <p:nvPr/>
        </p:nvCxnSpPr>
        <p:spPr>
          <a:xfrm rot="5400000">
            <a:off x="2499787" y="3266560"/>
            <a:ext cx="1062723" cy="1665330"/>
          </a:xfrm>
          <a:prstGeom prst="bentConnector3">
            <a:avLst>
              <a:gd name="adj1" fmla="val 89989"/>
            </a:avLst>
          </a:prstGeom>
          <a:ln w="19050">
            <a:solidFill>
              <a:srgbClr val="601777"/>
            </a:solidFill>
            <a:prstDash val="sysDash"/>
            <a:tailEnd type="triangle"/>
          </a:ln>
        </p:spPr>
        <p:style>
          <a:lnRef idx="3">
            <a:schemeClr val="dk1"/>
          </a:lnRef>
          <a:fillRef idx="0">
            <a:schemeClr val="dk1"/>
          </a:fillRef>
          <a:effectRef idx="2">
            <a:schemeClr val="dk1"/>
          </a:effectRef>
          <a:fontRef idx="minor">
            <a:schemeClr val="tx1"/>
          </a:fontRef>
        </p:style>
      </p:cxnSp>
      <p:cxnSp>
        <p:nvCxnSpPr>
          <p:cNvPr id="168" name="Connecteur en angle 167"/>
          <p:cNvCxnSpPr>
            <a:stCxn id="3" idx="4"/>
            <a:endCxn id="273" idx="1"/>
          </p:cNvCxnSpPr>
          <p:nvPr/>
        </p:nvCxnSpPr>
        <p:spPr>
          <a:xfrm rot="16200000" flipH="1">
            <a:off x="3555824" y="4106998"/>
            <a:ext cx="1312673" cy="370663"/>
          </a:xfrm>
          <a:prstGeom prst="bentConnector2">
            <a:avLst/>
          </a:prstGeom>
          <a:ln w="19050">
            <a:solidFill>
              <a:srgbClr val="601777"/>
            </a:solidFill>
            <a:prstDash val="sysDash"/>
            <a:tailEnd type="triangle"/>
          </a:ln>
        </p:spPr>
        <p:style>
          <a:lnRef idx="3">
            <a:schemeClr val="dk1"/>
          </a:lnRef>
          <a:fillRef idx="0">
            <a:schemeClr val="dk1"/>
          </a:fillRef>
          <a:effectRef idx="2">
            <a:schemeClr val="dk1"/>
          </a:effectRef>
          <a:fontRef idx="minor">
            <a:schemeClr val="tx1"/>
          </a:fontRef>
        </p:style>
      </p:cxnSp>
      <p:cxnSp>
        <p:nvCxnSpPr>
          <p:cNvPr id="179" name="Connecteur en angle 178"/>
          <p:cNvCxnSpPr>
            <a:stCxn id="3" idx="4"/>
            <a:endCxn id="271" idx="1"/>
          </p:cNvCxnSpPr>
          <p:nvPr/>
        </p:nvCxnSpPr>
        <p:spPr>
          <a:xfrm rot="16200000" flipH="1">
            <a:off x="4175832" y="3486991"/>
            <a:ext cx="1078914" cy="1376918"/>
          </a:xfrm>
          <a:prstGeom prst="bentConnector2">
            <a:avLst/>
          </a:prstGeom>
          <a:ln w="19050">
            <a:solidFill>
              <a:srgbClr val="601777"/>
            </a:solidFill>
            <a:prstDash val="sysDash"/>
            <a:tailEnd type="triangle"/>
          </a:ln>
        </p:spPr>
        <p:style>
          <a:lnRef idx="3">
            <a:schemeClr val="dk1"/>
          </a:lnRef>
          <a:fillRef idx="0">
            <a:schemeClr val="dk1"/>
          </a:fillRef>
          <a:effectRef idx="2">
            <a:schemeClr val="dk1"/>
          </a:effectRef>
          <a:fontRef idx="minor">
            <a:schemeClr val="tx1"/>
          </a:fontRef>
        </p:style>
      </p:cxnSp>
      <p:cxnSp>
        <p:nvCxnSpPr>
          <p:cNvPr id="183" name="Connecteur en angle 182"/>
          <p:cNvCxnSpPr>
            <a:stCxn id="3" idx="4"/>
            <a:endCxn id="292" idx="1"/>
          </p:cNvCxnSpPr>
          <p:nvPr/>
        </p:nvCxnSpPr>
        <p:spPr>
          <a:xfrm rot="16200000" flipH="1">
            <a:off x="4484077" y="3178745"/>
            <a:ext cx="471865" cy="1386361"/>
          </a:xfrm>
          <a:prstGeom prst="bentConnector2">
            <a:avLst/>
          </a:prstGeom>
          <a:ln w="19050">
            <a:solidFill>
              <a:srgbClr val="601777"/>
            </a:solidFill>
            <a:tailEnd type="triangle"/>
          </a:ln>
        </p:spPr>
        <p:style>
          <a:lnRef idx="3">
            <a:schemeClr val="dk1"/>
          </a:lnRef>
          <a:fillRef idx="0">
            <a:schemeClr val="dk1"/>
          </a:fillRef>
          <a:effectRef idx="2">
            <a:schemeClr val="dk1"/>
          </a:effectRef>
          <a:fontRef idx="minor">
            <a:schemeClr val="tx1"/>
          </a:fontRef>
        </p:style>
      </p:cxnSp>
      <p:cxnSp>
        <p:nvCxnSpPr>
          <p:cNvPr id="193" name="Connecteur en angle 192"/>
          <p:cNvCxnSpPr>
            <a:stCxn id="276" idx="5"/>
            <a:endCxn id="233" idx="2"/>
          </p:cNvCxnSpPr>
          <p:nvPr/>
        </p:nvCxnSpPr>
        <p:spPr>
          <a:xfrm flipV="1">
            <a:off x="5393013" y="2685551"/>
            <a:ext cx="533958" cy="246899"/>
          </a:xfrm>
          <a:prstGeom prst="bentConnector2">
            <a:avLst/>
          </a:prstGeom>
          <a:ln w="19050">
            <a:solidFill>
              <a:srgbClr val="601777"/>
            </a:solidFill>
            <a:prstDash val="sysDash"/>
            <a:tailEnd type="triangle"/>
          </a:ln>
        </p:spPr>
        <p:style>
          <a:lnRef idx="3">
            <a:schemeClr val="dk1"/>
          </a:lnRef>
          <a:fillRef idx="0">
            <a:schemeClr val="dk1"/>
          </a:fillRef>
          <a:effectRef idx="2">
            <a:schemeClr val="dk1"/>
          </a:effectRef>
          <a:fontRef idx="minor">
            <a:schemeClr val="tx1"/>
          </a:fontRef>
        </p:style>
      </p:cxnSp>
      <p:cxnSp>
        <p:nvCxnSpPr>
          <p:cNvPr id="203" name="Connecteur en angle 202"/>
          <p:cNvCxnSpPr>
            <a:stCxn id="3" idx="3"/>
            <a:endCxn id="285" idx="3"/>
          </p:cNvCxnSpPr>
          <p:nvPr/>
        </p:nvCxnSpPr>
        <p:spPr>
          <a:xfrm rot="5400000">
            <a:off x="3156244" y="4072885"/>
            <a:ext cx="1212590" cy="202548"/>
          </a:xfrm>
          <a:prstGeom prst="bentConnector2">
            <a:avLst/>
          </a:prstGeom>
          <a:ln w="12700">
            <a:solidFill>
              <a:srgbClr val="601777"/>
            </a:solidFill>
            <a:prstDash val="sysDash"/>
            <a:tailEnd type="triangle"/>
          </a:ln>
        </p:spPr>
        <p:style>
          <a:lnRef idx="3">
            <a:schemeClr val="dk1"/>
          </a:lnRef>
          <a:fillRef idx="0">
            <a:schemeClr val="dk1"/>
          </a:fillRef>
          <a:effectRef idx="2">
            <a:schemeClr val="dk1"/>
          </a:effectRef>
          <a:fontRef idx="minor">
            <a:schemeClr val="tx1"/>
          </a:fontRef>
        </p:style>
      </p:cxnSp>
      <p:grpSp>
        <p:nvGrpSpPr>
          <p:cNvPr id="417" name="Groupe 416"/>
          <p:cNvGrpSpPr/>
          <p:nvPr/>
        </p:nvGrpSpPr>
        <p:grpSpPr>
          <a:xfrm>
            <a:off x="7719752" y="1770431"/>
            <a:ext cx="589616" cy="564068"/>
            <a:chOff x="10828544" y="4324180"/>
            <a:chExt cx="959628" cy="918043"/>
          </a:xfrm>
        </p:grpSpPr>
        <p:grpSp>
          <p:nvGrpSpPr>
            <p:cNvPr id="418" name="Groupe 417"/>
            <p:cNvGrpSpPr/>
            <p:nvPr/>
          </p:nvGrpSpPr>
          <p:grpSpPr>
            <a:xfrm>
              <a:off x="11222896" y="4324180"/>
              <a:ext cx="159489" cy="433854"/>
              <a:chOff x="10409274" y="2190307"/>
              <a:chExt cx="159489" cy="433854"/>
            </a:xfrm>
          </p:grpSpPr>
          <p:sp>
            <p:nvSpPr>
              <p:cNvPr id="420" name="Ellipse 419"/>
              <p:cNvSpPr/>
              <p:nvPr/>
            </p:nvSpPr>
            <p:spPr>
              <a:xfrm>
                <a:off x="10409274" y="2190307"/>
                <a:ext cx="159489" cy="15948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endParaRPr lang="fr-FR" sz="1107" b="1">
                  <a:solidFill>
                    <a:prstClr val="white"/>
                  </a:solidFill>
                </a:endParaRPr>
              </a:p>
            </p:txBody>
          </p:sp>
          <p:cxnSp>
            <p:nvCxnSpPr>
              <p:cNvPr id="421" name="Connecteur droit 420"/>
              <p:cNvCxnSpPr>
                <a:stCxn id="420" idx="4"/>
              </p:cNvCxnSpPr>
              <p:nvPr/>
            </p:nvCxnSpPr>
            <p:spPr>
              <a:xfrm>
                <a:off x="10489019" y="2349796"/>
                <a:ext cx="0" cy="194621"/>
              </a:xfrm>
              <a:prstGeom prst="line">
                <a:avLst/>
              </a:prstGeom>
            </p:spPr>
            <p:style>
              <a:lnRef idx="1">
                <a:schemeClr val="dk1"/>
              </a:lnRef>
              <a:fillRef idx="0">
                <a:schemeClr val="dk1"/>
              </a:fillRef>
              <a:effectRef idx="0">
                <a:schemeClr val="dk1"/>
              </a:effectRef>
              <a:fontRef idx="minor">
                <a:schemeClr val="tx1"/>
              </a:fontRef>
            </p:style>
          </p:cxnSp>
          <p:cxnSp>
            <p:nvCxnSpPr>
              <p:cNvPr id="422" name="Connecteur droit 421"/>
              <p:cNvCxnSpPr/>
              <p:nvPr/>
            </p:nvCxnSpPr>
            <p:spPr>
              <a:xfrm>
                <a:off x="10409274" y="2449002"/>
                <a:ext cx="159489" cy="0"/>
              </a:xfrm>
              <a:prstGeom prst="line">
                <a:avLst/>
              </a:prstGeom>
            </p:spPr>
            <p:style>
              <a:lnRef idx="1">
                <a:schemeClr val="dk1"/>
              </a:lnRef>
              <a:fillRef idx="0">
                <a:schemeClr val="dk1"/>
              </a:fillRef>
              <a:effectRef idx="0">
                <a:schemeClr val="dk1"/>
              </a:effectRef>
              <a:fontRef idx="minor">
                <a:schemeClr val="tx1"/>
              </a:fontRef>
            </p:style>
          </p:cxnSp>
          <p:cxnSp>
            <p:nvCxnSpPr>
              <p:cNvPr id="423" name="Connecteur droit 422"/>
              <p:cNvCxnSpPr/>
              <p:nvPr/>
            </p:nvCxnSpPr>
            <p:spPr>
              <a:xfrm flipH="1">
                <a:off x="10409275" y="2544417"/>
                <a:ext cx="79744" cy="79744"/>
              </a:xfrm>
              <a:prstGeom prst="line">
                <a:avLst/>
              </a:prstGeom>
            </p:spPr>
            <p:style>
              <a:lnRef idx="1">
                <a:schemeClr val="dk1"/>
              </a:lnRef>
              <a:fillRef idx="0">
                <a:schemeClr val="dk1"/>
              </a:fillRef>
              <a:effectRef idx="0">
                <a:schemeClr val="dk1"/>
              </a:effectRef>
              <a:fontRef idx="minor">
                <a:schemeClr val="tx1"/>
              </a:fontRef>
            </p:style>
          </p:cxnSp>
          <p:cxnSp>
            <p:nvCxnSpPr>
              <p:cNvPr id="424" name="Connecteur droit 423"/>
              <p:cNvCxnSpPr/>
              <p:nvPr/>
            </p:nvCxnSpPr>
            <p:spPr>
              <a:xfrm>
                <a:off x="10489019" y="2544417"/>
                <a:ext cx="79744" cy="79744"/>
              </a:xfrm>
              <a:prstGeom prst="line">
                <a:avLst/>
              </a:prstGeom>
            </p:spPr>
            <p:style>
              <a:lnRef idx="1">
                <a:schemeClr val="dk1"/>
              </a:lnRef>
              <a:fillRef idx="0">
                <a:schemeClr val="dk1"/>
              </a:fillRef>
              <a:effectRef idx="0">
                <a:schemeClr val="dk1"/>
              </a:effectRef>
              <a:fontRef idx="minor">
                <a:schemeClr val="tx1"/>
              </a:fontRef>
            </p:style>
          </p:cxnSp>
        </p:grpSp>
        <p:sp>
          <p:nvSpPr>
            <p:cNvPr id="419" name="ZoneTexte 418"/>
            <p:cNvSpPr txBox="1"/>
            <p:nvPr/>
          </p:nvSpPr>
          <p:spPr>
            <a:xfrm>
              <a:off x="10828544" y="4784300"/>
              <a:ext cx="959628" cy="457923"/>
            </a:xfrm>
            <a:prstGeom prst="rect">
              <a:avLst/>
            </a:prstGeom>
            <a:noFill/>
          </p:spPr>
          <p:txBody>
            <a:bodyPr wrap="square" rtlCol="0">
              <a:spAutoFit/>
            </a:bodyPr>
            <a:lstStyle/>
            <a:p>
              <a:pPr algn="ctr" defTabSz="280904"/>
              <a:r>
                <a:rPr lang="fr-FR" sz="614" b="1" dirty="0">
                  <a:solidFill>
                    <a:prstClr val="black"/>
                  </a:solidFill>
                </a:rPr>
                <a:t>Enseignant - Chercheur</a:t>
              </a:r>
            </a:p>
          </p:txBody>
        </p:sp>
      </p:grpSp>
      <p:grpSp>
        <p:nvGrpSpPr>
          <p:cNvPr id="425" name="Groupe 424"/>
          <p:cNvGrpSpPr/>
          <p:nvPr/>
        </p:nvGrpSpPr>
        <p:grpSpPr>
          <a:xfrm>
            <a:off x="6399722" y="1859632"/>
            <a:ext cx="535837" cy="469555"/>
            <a:chOff x="10866590" y="4324180"/>
            <a:chExt cx="872100" cy="764222"/>
          </a:xfrm>
        </p:grpSpPr>
        <p:grpSp>
          <p:nvGrpSpPr>
            <p:cNvPr id="426" name="Groupe 425"/>
            <p:cNvGrpSpPr/>
            <p:nvPr/>
          </p:nvGrpSpPr>
          <p:grpSpPr>
            <a:xfrm>
              <a:off x="11222896" y="4324180"/>
              <a:ext cx="159489" cy="433854"/>
              <a:chOff x="10409274" y="2190307"/>
              <a:chExt cx="159489" cy="433854"/>
            </a:xfrm>
          </p:grpSpPr>
          <p:sp>
            <p:nvSpPr>
              <p:cNvPr id="428" name="Ellipse 427"/>
              <p:cNvSpPr/>
              <p:nvPr/>
            </p:nvSpPr>
            <p:spPr>
              <a:xfrm>
                <a:off x="10409274" y="2190307"/>
                <a:ext cx="159489" cy="15948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endParaRPr lang="fr-FR" sz="1107" b="1">
                  <a:solidFill>
                    <a:prstClr val="white"/>
                  </a:solidFill>
                </a:endParaRPr>
              </a:p>
            </p:txBody>
          </p:sp>
          <p:cxnSp>
            <p:nvCxnSpPr>
              <p:cNvPr id="429" name="Connecteur droit 428"/>
              <p:cNvCxnSpPr>
                <a:stCxn id="428" idx="4"/>
              </p:cNvCxnSpPr>
              <p:nvPr/>
            </p:nvCxnSpPr>
            <p:spPr>
              <a:xfrm>
                <a:off x="10489019" y="2349796"/>
                <a:ext cx="0" cy="194621"/>
              </a:xfrm>
              <a:prstGeom prst="line">
                <a:avLst/>
              </a:prstGeom>
            </p:spPr>
            <p:style>
              <a:lnRef idx="1">
                <a:schemeClr val="dk1"/>
              </a:lnRef>
              <a:fillRef idx="0">
                <a:schemeClr val="dk1"/>
              </a:fillRef>
              <a:effectRef idx="0">
                <a:schemeClr val="dk1"/>
              </a:effectRef>
              <a:fontRef idx="minor">
                <a:schemeClr val="tx1"/>
              </a:fontRef>
            </p:style>
          </p:cxnSp>
          <p:cxnSp>
            <p:nvCxnSpPr>
              <p:cNvPr id="430" name="Connecteur droit 429"/>
              <p:cNvCxnSpPr/>
              <p:nvPr/>
            </p:nvCxnSpPr>
            <p:spPr>
              <a:xfrm>
                <a:off x="10409274" y="2449002"/>
                <a:ext cx="159489" cy="0"/>
              </a:xfrm>
              <a:prstGeom prst="line">
                <a:avLst/>
              </a:prstGeom>
            </p:spPr>
            <p:style>
              <a:lnRef idx="1">
                <a:schemeClr val="dk1"/>
              </a:lnRef>
              <a:fillRef idx="0">
                <a:schemeClr val="dk1"/>
              </a:fillRef>
              <a:effectRef idx="0">
                <a:schemeClr val="dk1"/>
              </a:effectRef>
              <a:fontRef idx="minor">
                <a:schemeClr val="tx1"/>
              </a:fontRef>
            </p:style>
          </p:cxnSp>
          <p:cxnSp>
            <p:nvCxnSpPr>
              <p:cNvPr id="431" name="Connecteur droit 430"/>
              <p:cNvCxnSpPr/>
              <p:nvPr/>
            </p:nvCxnSpPr>
            <p:spPr>
              <a:xfrm flipH="1">
                <a:off x="10409275" y="2544417"/>
                <a:ext cx="79744" cy="79744"/>
              </a:xfrm>
              <a:prstGeom prst="line">
                <a:avLst/>
              </a:prstGeom>
            </p:spPr>
            <p:style>
              <a:lnRef idx="1">
                <a:schemeClr val="dk1"/>
              </a:lnRef>
              <a:fillRef idx="0">
                <a:schemeClr val="dk1"/>
              </a:fillRef>
              <a:effectRef idx="0">
                <a:schemeClr val="dk1"/>
              </a:effectRef>
              <a:fontRef idx="minor">
                <a:schemeClr val="tx1"/>
              </a:fontRef>
            </p:style>
          </p:cxnSp>
          <p:cxnSp>
            <p:nvCxnSpPr>
              <p:cNvPr id="432" name="Connecteur droit 431"/>
              <p:cNvCxnSpPr/>
              <p:nvPr/>
            </p:nvCxnSpPr>
            <p:spPr>
              <a:xfrm>
                <a:off x="10489019" y="2544417"/>
                <a:ext cx="79744" cy="79744"/>
              </a:xfrm>
              <a:prstGeom prst="line">
                <a:avLst/>
              </a:prstGeom>
            </p:spPr>
            <p:style>
              <a:lnRef idx="1">
                <a:schemeClr val="dk1"/>
              </a:lnRef>
              <a:fillRef idx="0">
                <a:schemeClr val="dk1"/>
              </a:fillRef>
              <a:effectRef idx="0">
                <a:schemeClr val="dk1"/>
              </a:effectRef>
              <a:fontRef idx="minor">
                <a:schemeClr val="tx1"/>
              </a:fontRef>
            </p:style>
          </p:cxnSp>
        </p:grpSp>
        <p:sp>
          <p:nvSpPr>
            <p:cNvPr id="427" name="ZoneTexte 426"/>
            <p:cNvSpPr txBox="1"/>
            <p:nvPr/>
          </p:nvSpPr>
          <p:spPr>
            <a:xfrm>
              <a:off x="10866590" y="4784302"/>
              <a:ext cx="872100" cy="304100"/>
            </a:xfrm>
            <a:prstGeom prst="rect">
              <a:avLst/>
            </a:prstGeom>
            <a:noFill/>
          </p:spPr>
          <p:txBody>
            <a:bodyPr wrap="square" rtlCol="0">
              <a:spAutoFit/>
            </a:bodyPr>
            <a:lstStyle/>
            <a:p>
              <a:pPr algn="ctr" defTabSz="280904"/>
              <a:r>
                <a:rPr lang="fr-FR" sz="614" b="1" dirty="0">
                  <a:solidFill>
                    <a:prstClr val="black"/>
                  </a:solidFill>
                </a:rPr>
                <a:t>RH</a:t>
              </a:r>
            </a:p>
          </p:txBody>
        </p:sp>
      </p:grpSp>
      <p:grpSp>
        <p:nvGrpSpPr>
          <p:cNvPr id="441" name="Groupe 440"/>
          <p:cNvGrpSpPr/>
          <p:nvPr/>
        </p:nvGrpSpPr>
        <p:grpSpPr>
          <a:xfrm>
            <a:off x="6406722" y="4152003"/>
            <a:ext cx="535837" cy="469555"/>
            <a:chOff x="10866590" y="4324180"/>
            <a:chExt cx="872100" cy="764222"/>
          </a:xfrm>
        </p:grpSpPr>
        <p:grpSp>
          <p:nvGrpSpPr>
            <p:cNvPr id="442" name="Groupe 441"/>
            <p:cNvGrpSpPr/>
            <p:nvPr/>
          </p:nvGrpSpPr>
          <p:grpSpPr>
            <a:xfrm>
              <a:off x="11222896" y="4324180"/>
              <a:ext cx="159489" cy="433854"/>
              <a:chOff x="10409274" y="2190307"/>
              <a:chExt cx="159489" cy="433854"/>
            </a:xfrm>
          </p:grpSpPr>
          <p:sp>
            <p:nvSpPr>
              <p:cNvPr id="444" name="Ellipse 443"/>
              <p:cNvSpPr/>
              <p:nvPr/>
            </p:nvSpPr>
            <p:spPr>
              <a:xfrm>
                <a:off x="10409274" y="2190307"/>
                <a:ext cx="159489" cy="15948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endParaRPr lang="fr-FR" sz="1107" b="1">
                  <a:solidFill>
                    <a:prstClr val="white"/>
                  </a:solidFill>
                </a:endParaRPr>
              </a:p>
            </p:txBody>
          </p:sp>
          <p:cxnSp>
            <p:nvCxnSpPr>
              <p:cNvPr id="445" name="Connecteur droit 444"/>
              <p:cNvCxnSpPr>
                <a:stCxn id="444" idx="4"/>
              </p:cNvCxnSpPr>
              <p:nvPr/>
            </p:nvCxnSpPr>
            <p:spPr>
              <a:xfrm>
                <a:off x="10489019" y="2349796"/>
                <a:ext cx="0" cy="194621"/>
              </a:xfrm>
              <a:prstGeom prst="line">
                <a:avLst/>
              </a:prstGeom>
            </p:spPr>
            <p:style>
              <a:lnRef idx="1">
                <a:schemeClr val="dk1"/>
              </a:lnRef>
              <a:fillRef idx="0">
                <a:schemeClr val="dk1"/>
              </a:fillRef>
              <a:effectRef idx="0">
                <a:schemeClr val="dk1"/>
              </a:effectRef>
              <a:fontRef idx="minor">
                <a:schemeClr val="tx1"/>
              </a:fontRef>
            </p:style>
          </p:cxnSp>
          <p:cxnSp>
            <p:nvCxnSpPr>
              <p:cNvPr id="446" name="Connecteur droit 445"/>
              <p:cNvCxnSpPr/>
              <p:nvPr/>
            </p:nvCxnSpPr>
            <p:spPr>
              <a:xfrm>
                <a:off x="10409274" y="2449002"/>
                <a:ext cx="159489" cy="0"/>
              </a:xfrm>
              <a:prstGeom prst="line">
                <a:avLst/>
              </a:prstGeom>
            </p:spPr>
            <p:style>
              <a:lnRef idx="1">
                <a:schemeClr val="dk1"/>
              </a:lnRef>
              <a:fillRef idx="0">
                <a:schemeClr val="dk1"/>
              </a:fillRef>
              <a:effectRef idx="0">
                <a:schemeClr val="dk1"/>
              </a:effectRef>
              <a:fontRef idx="minor">
                <a:schemeClr val="tx1"/>
              </a:fontRef>
            </p:style>
          </p:cxnSp>
          <p:cxnSp>
            <p:nvCxnSpPr>
              <p:cNvPr id="447" name="Connecteur droit 446"/>
              <p:cNvCxnSpPr/>
              <p:nvPr/>
            </p:nvCxnSpPr>
            <p:spPr>
              <a:xfrm flipH="1">
                <a:off x="10409275" y="2544417"/>
                <a:ext cx="79744" cy="79744"/>
              </a:xfrm>
              <a:prstGeom prst="line">
                <a:avLst/>
              </a:prstGeom>
            </p:spPr>
            <p:style>
              <a:lnRef idx="1">
                <a:schemeClr val="dk1"/>
              </a:lnRef>
              <a:fillRef idx="0">
                <a:schemeClr val="dk1"/>
              </a:fillRef>
              <a:effectRef idx="0">
                <a:schemeClr val="dk1"/>
              </a:effectRef>
              <a:fontRef idx="minor">
                <a:schemeClr val="tx1"/>
              </a:fontRef>
            </p:style>
          </p:cxnSp>
          <p:cxnSp>
            <p:nvCxnSpPr>
              <p:cNvPr id="448" name="Connecteur droit 447"/>
              <p:cNvCxnSpPr/>
              <p:nvPr/>
            </p:nvCxnSpPr>
            <p:spPr>
              <a:xfrm>
                <a:off x="10489019" y="2544417"/>
                <a:ext cx="79744" cy="79744"/>
              </a:xfrm>
              <a:prstGeom prst="line">
                <a:avLst/>
              </a:prstGeom>
            </p:spPr>
            <p:style>
              <a:lnRef idx="1">
                <a:schemeClr val="dk1"/>
              </a:lnRef>
              <a:fillRef idx="0">
                <a:schemeClr val="dk1"/>
              </a:fillRef>
              <a:effectRef idx="0">
                <a:schemeClr val="dk1"/>
              </a:effectRef>
              <a:fontRef idx="minor">
                <a:schemeClr val="tx1"/>
              </a:fontRef>
            </p:style>
          </p:cxnSp>
        </p:grpSp>
        <p:sp>
          <p:nvSpPr>
            <p:cNvPr id="443" name="ZoneTexte 442"/>
            <p:cNvSpPr txBox="1"/>
            <p:nvPr/>
          </p:nvSpPr>
          <p:spPr>
            <a:xfrm>
              <a:off x="10866590" y="4784302"/>
              <a:ext cx="872100" cy="304100"/>
            </a:xfrm>
            <a:prstGeom prst="rect">
              <a:avLst/>
            </a:prstGeom>
            <a:noFill/>
          </p:spPr>
          <p:txBody>
            <a:bodyPr wrap="square" rtlCol="0">
              <a:spAutoFit/>
            </a:bodyPr>
            <a:lstStyle/>
            <a:p>
              <a:pPr algn="ctr" defTabSz="280904"/>
              <a:r>
                <a:rPr lang="fr-FR" sz="614" b="1" dirty="0">
                  <a:solidFill>
                    <a:prstClr val="black"/>
                  </a:solidFill>
                </a:rPr>
                <a:t>Recherche</a:t>
              </a:r>
            </a:p>
          </p:txBody>
        </p:sp>
      </p:grpSp>
      <p:grpSp>
        <p:nvGrpSpPr>
          <p:cNvPr id="457" name="Groupe 456"/>
          <p:cNvGrpSpPr/>
          <p:nvPr/>
        </p:nvGrpSpPr>
        <p:grpSpPr>
          <a:xfrm>
            <a:off x="6393935" y="3432740"/>
            <a:ext cx="535837" cy="469555"/>
            <a:chOff x="10866590" y="4324180"/>
            <a:chExt cx="872100" cy="764219"/>
          </a:xfrm>
        </p:grpSpPr>
        <p:grpSp>
          <p:nvGrpSpPr>
            <p:cNvPr id="458" name="Groupe 457"/>
            <p:cNvGrpSpPr/>
            <p:nvPr/>
          </p:nvGrpSpPr>
          <p:grpSpPr>
            <a:xfrm>
              <a:off x="11222896" y="4324180"/>
              <a:ext cx="159489" cy="433854"/>
              <a:chOff x="10409274" y="2190307"/>
              <a:chExt cx="159489" cy="433854"/>
            </a:xfrm>
          </p:grpSpPr>
          <p:sp>
            <p:nvSpPr>
              <p:cNvPr id="460" name="Ellipse 459"/>
              <p:cNvSpPr/>
              <p:nvPr/>
            </p:nvSpPr>
            <p:spPr>
              <a:xfrm>
                <a:off x="10409274" y="2190307"/>
                <a:ext cx="159489" cy="15948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endParaRPr lang="fr-FR" sz="1107" b="1">
                  <a:solidFill>
                    <a:prstClr val="white"/>
                  </a:solidFill>
                </a:endParaRPr>
              </a:p>
            </p:txBody>
          </p:sp>
          <p:cxnSp>
            <p:nvCxnSpPr>
              <p:cNvPr id="461" name="Connecteur droit 460"/>
              <p:cNvCxnSpPr>
                <a:stCxn id="460" idx="4"/>
              </p:cNvCxnSpPr>
              <p:nvPr/>
            </p:nvCxnSpPr>
            <p:spPr>
              <a:xfrm>
                <a:off x="10489019" y="2349796"/>
                <a:ext cx="0" cy="194621"/>
              </a:xfrm>
              <a:prstGeom prst="line">
                <a:avLst/>
              </a:prstGeom>
            </p:spPr>
            <p:style>
              <a:lnRef idx="1">
                <a:schemeClr val="dk1"/>
              </a:lnRef>
              <a:fillRef idx="0">
                <a:schemeClr val="dk1"/>
              </a:fillRef>
              <a:effectRef idx="0">
                <a:schemeClr val="dk1"/>
              </a:effectRef>
              <a:fontRef idx="minor">
                <a:schemeClr val="tx1"/>
              </a:fontRef>
            </p:style>
          </p:cxnSp>
          <p:cxnSp>
            <p:nvCxnSpPr>
              <p:cNvPr id="462" name="Connecteur droit 461"/>
              <p:cNvCxnSpPr/>
              <p:nvPr/>
            </p:nvCxnSpPr>
            <p:spPr>
              <a:xfrm>
                <a:off x="10409274" y="2449002"/>
                <a:ext cx="159489" cy="0"/>
              </a:xfrm>
              <a:prstGeom prst="line">
                <a:avLst/>
              </a:prstGeom>
            </p:spPr>
            <p:style>
              <a:lnRef idx="1">
                <a:schemeClr val="dk1"/>
              </a:lnRef>
              <a:fillRef idx="0">
                <a:schemeClr val="dk1"/>
              </a:fillRef>
              <a:effectRef idx="0">
                <a:schemeClr val="dk1"/>
              </a:effectRef>
              <a:fontRef idx="minor">
                <a:schemeClr val="tx1"/>
              </a:fontRef>
            </p:style>
          </p:cxnSp>
          <p:cxnSp>
            <p:nvCxnSpPr>
              <p:cNvPr id="463" name="Connecteur droit 462"/>
              <p:cNvCxnSpPr/>
              <p:nvPr/>
            </p:nvCxnSpPr>
            <p:spPr>
              <a:xfrm flipH="1">
                <a:off x="10409275" y="2544417"/>
                <a:ext cx="79744" cy="79744"/>
              </a:xfrm>
              <a:prstGeom prst="line">
                <a:avLst/>
              </a:prstGeom>
            </p:spPr>
            <p:style>
              <a:lnRef idx="1">
                <a:schemeClr val="dk1"/>
              </a:lnRef>
              <a:fillRef idx="0">
                <a:schemeClr val="dk1"/>
              </a:fillRef>
              <a:effectRef idx="0">
                <a:schemeClr val="dk1"/>
              </a:effectRef>
              <a:fontRef idx="minor">
                <a:schemeClr val="tx1"/>
              </a:fontRef>
            </p:style>
          </p:cxnSp>
          <p:cxnSp>
            <p:nvCxnSpPr>
              <p:cNvPr id="464" name="Connecteur droit 463"/>
              <p:cNvCxnSpPr/>
              <p:nvPr/>
            </p:nvCxnSpPr>
            <p:spPr>
              <a:xfrm>
                <a:off x="10489019" y="2544417"/>
                <a:ext cx="79744" cy="79744"/>
              </a:xfrm>
              <a:prstGeom prst="line">
                <a:avLst/>
              </a:prstGeom>
            </p:spPr>
            <p:style>
              <a:lnRef idx="1">
                <a:schemeClr val="dk1"/>
              </a:lnRef>
              <a:fillRef idx="0">
                <a:schemeClr val="dk1"/>
              </a:fillRef>
              <a:effectRef idx="0">
                <a:schemeClr val="dk1"/>
              </a:effectRef>
              <a:fontRef idx="minor">
                <a:schemeClr val="tx1"/>
              </a:fontRef>
            </p:style>
          </p:cxnSp>
        </p:grpSp>
        <p:sp>
          <p:nvSpPr>
            <p:cNvPr id="459" name="ZoneTexte 458"/>
            <p:cNvSpPr txBox="1"/>
            <p:nvPr/>
          </p:nvSpPr>
          <p:spPr>
            <a:xfrm>
              <a:off x="10866590" y="4784300"/>
              <a:ext cx="872100" cy="304099"/>
            </a:xfrm>
            <a:prstGeom prst="rect">
              <a:avLst/>
            </a:prstGeom>
            <a:noFill/>
          </p:spPr>
          <p:txBody>
            <a:bodyPr wrap="square" rtlCol="0">
              <a:spAutoFit/>
            </a:bodyPr>
            <a:lstStyle/>
            <a:p>
              <a:pPr algn="ctr" defTabSz="280904"/>
              <a:r>
                <a:rPr lang="fr-FR" sz="614" b="1" dirty="0">
                  <a:solidFill>
                    <a:prstClr val="black"/>
                  </a:solidFill>
                </a:rPr>
                <a:t>Formation</a:t>
              </a:r>
            </a:p>
          </p:txBody>
        </p:sp>
      </p:grpSp>
      <p:grpSp>
        <p:nvGrpSpPr>
          <p:cNvPr id="465" name="Groupe 464"/>
          <p:cNvGrpSpPr/>
          <p:nvPr/>
        </p:nvGrpSpPr>
        <p:grpSpPr>
          <a:xfrm>
            <a:off x="6372404" y="2652631"/>
            <a:ext cx="595044" cy="564068"/>
            <a:chOff x="10866590" y="4324180"/>
            <a:chExt cx="968462" cy="918043"/>
          </a:xfrm>
        </p:grpSpPr>
        <p:grpSp>
          <p:nvGrpSpPr>
            <p:cNvPr id="466" name="Groupe 465"/>
            <p:cNvGrpSpPr/>
            <p:nvPr/>
          </p:nvGrpSpPr>
          <p:grpSpPr>
            <a:xfrm>
              <a:off x="11222896" y="4324180"/>
              <a:ext cx="159489" cy="433854"/>
              <a:chOff x="10409274" y="2190307"/>
              <a:chExt cx="159489" cy="433854"/>
            </a:xfrm>
          </p:grpSpPr>
          <p:sp>
            <p:nvSpPr>
              <p:cNvPr id="468" name="Ellipse 467"/>
              <p:cNvSpPr/>
              <p:nvPr/>
            </p:nvSpPr>
            <p:spPr>
              <a:xfrm>
                <a:off x="10409274" y="2190307"/>
                <a:ext cx="159489" cy="15948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endParaRPr lang="fr-FR" sz="1107" b="1">
                  <a:solidFill>
                    <a:prstClr val="white"/>
                  </a:solidFill>
                </a:endParaRPr>
              </a:p>
            </p:txBody>
          </p:sp>
          <p:cxnSp>
            <p:nvCxnSpPr>
              <p:cNvPr id="469" name="Connecteur droit 468"/>
              <p:cNvCxnSpPr>
                <a:stCxn id="468" idx="4"/>
              </p:cNvCxnSpPr>
              <p:nvPr/>
            </p:nvCxnSpPr>
            <p:spPr>
              <a:xfrm>
                <a:off x="10489019" y="2349796"/>
                <a:ext cx="0" cy="194621"/>
              </a:xfrm>
              <a:prstGeom prst="line">
                <a:avLst/>
              </a:prstGeom>
            </p:spPr>
            <p:style>
              <a:lnRef idx="1">
                <a:schemeClr val="dk1"/>
              </a:lnRef>
              <a:fillRef idx="0">
                <a:schemeClr val="dk1"/>
              </a:fillRef>
              <a:effectRef idx="0">
                <a:schemeClr val="dk1"/>
              </a:effectRef>
              <a:fontRef idx="minor">
                <a:schemeClr val="tx1"/>
              </a:fontRef>
            </p:style>
          </p:cxnSp>
          <p:cxnSp>
            <p:nvCxnSpPr>
              <p:cNvPr id="470" name="Connecteur droit 469"/>
              <p:cNvCxnSpPr/>
              <p:nvPr/>
            </p:nvCxnSpPr>
            <p:spPr>
              <a:xfrm>
                <a:off x="10409274" y="2449002"/>
                <a:ext cx="159489" cy="0"/>
              </a:xfrm>
              <a:prstGeom prst="line">
                <a:avLst/>
              </a:prstGeom>
            </p:spPr>
            <p:style>
              <a:lnRef idx="1">
                <a:schemeClr val="dk1"/>
              </a:lnRef>
              <a:fillRef idx="0">
                <a:schemeClr val="dk1"/>
              </a:fillRef>
              <a:effectRef idx="0">
                <a:schemeClr val="dk1"/>
              </a:effectRef>
              <a:fontRef idx="minor">
                <a:schemeClr val="tx1"/>
              </a:fontRef>
            </p:style>
          </p:cxnSp>
          <p:cxnSp>
            <p:nvCxnSpPr>
              <p:cNvPr id="471" name="Connecteur droit 470"/>
              <p:cNvCxnSpPr/>
              <p:nvPr/>
            </p:nvCxnSpPr>
            <p:spPr>
              <a:xfrm flipH="1">
                <a:off x="10409275" y="2544417"/>
                <a:ext cx="79744" cy="79744"/>
              </a:xfrm>
              <a:prstGeom prst="line">
                <a:avLst/>
              </a:prstGeom>
            </p:spPr>
            <p:style>
              <a:lnRef idx="1">
                <a:schemeClr val="dk1"/>
              </a:lnRef>
              <a:fillRef idx="0">
                <a:schemeClr val="dk1"/>
              </a:fillRef>
              <a:effectRef idx="0">
                <a:schemeClr val="dk1"/>
              </a:effectRef>
              <a:fontRef idx="minor">
                <a:schemeClr val="tx1"/>
              </a:fontRef>
            </p:style>
          </p:cxnSp>
          <p:cxnSp>
            <p:nvCxnSpPr>
              <p:cNvPr id="472" name="Connecteur droit 471"/>
              <p:cNvCxnSpPr/>
              <p:nvPr/>
            </p:nvCxnSpPr>
            <p:spPr>
              <a:xfrm>
                <a:off x="10489019" y="2544417"/>
                <a:ext cx="79744" cy="79744"/>
              </a:xfrm>
              <a:prstGeom prst="line">
                <a:avLst/>
              </a:prstGeom>
            </p:spPr>
            <p:style>
              <a:lnRef idx="1">
                <a:schemeClr val="dk1"/>
              </a:lnRef>
              <a:fillRef idx="0">
                <a:schemeClr val="dk1"/>
              </a:fillRef>
              <a:effectRef idx="0">
                <a:schemeClr val="dk1"/>
              </a:effectRef>
              <a:fontRef idx="minor">
                <a:schemeClr val="tx1"/>
              </a:fontRef>
            </p:style>
          </p:cxnSp>
        </p:grpSp>
        <p:sp>
          <p:nvSpPr>
            <p:cNvPr id="467" name="ZoneTexte 466"/>
            <p:cNvSpPr txBox="1"/>
            <p:nvPr/>
          </p:nvSpPr>
          <p:spPr>
            <a:xfrm>
              <a:off x="10866590" y="4784300"/>
              <a:ext cx="968462" cy="457923"/>
            </a:xfrm>
            <a:prstGeom prst="rect">
              <a:avLst/>
            </a:prstGeom>
            <a:noFill/>
          </p:spPr>
          <p:txBody>
            <a:bodyPr wrap="square" rtlCol="0">
              <a:spAutoFit/>
            </a:bodyPr>
            <a:lstStyle/>
            <a:p>
              <a:pPr algn="ctr" defTabSz="280904"/>
              <a:r>
                <a:rPr lang="fr-FR" sz="614" b="1" dirty="0">
                  <a:solidFill>
                    <a:prstClr val="black"/>
                  </a:solidFill>
                </a:rPr>
                <a:t>Responsable composante</a:t>
              </a:r>
            </a:p>
          </p:txBody>
        </p:sp>
      </p:grpSp>
      <p:cxnSp>
        <p:nvCxnSpPr>
          <p:cNvPr id="473" name="Connecteur droit avec flèche 472"/>
          <p:cNvCxnSpPr/>
          <p:nvPr/>
        </p:nvCxnSpPr>
        <p:spPr>
          <a:xfrm flipH="1" flipV="1">
            <a:off x="6860247" y="2013892"/>
            <a:ext cx="1011506" cy="5902"/>
          </a:xfrm>
          <a:prstGeom prst="straightConnector1">
            <a:avLst/>
          </a:prstGeom>
          <a:ln w="19050">
            <a:tailEnd type="triangle"/>
          </a:ln>
        </p:spPr>
        <p:style>
          <a:lnRef idx="3">
            <a:schemeClr val="dk1"/>
          </a:lnRef>
          <a:fillRef idx="0">
            <a:schemeClr val="dk1"/>
          </a:fillRef>
          <a:effectRef idx="2">
            <a:schemeClr val="dk1"/>
          </a:effectRef>
          <a:fontRef idx="minor">
            <a:schemeClr val="tx1"/>
          </a:fontRef>
        </p:style>
      </p:cxnSp>
      <p:sp>
        <p:nvSpPr>
          <p:cNvPr id="474" name="ZoneTexte 473"/>
          <p:cNvSpPr txBox="1"/>
          <p:nvPr/>
        </p:nvSpPr>
        <p:spPr>
          <a:xfrm>
            <a:off x="6886531" y="1812005"/>
            <a:ext cx="985221" cy="200055"/>
          </a:xfrm>
          <a:prstGeom prst="rect">
            <a:avLst/>
          </a:prstGeom>
          <a:noFill/>
        </p:spPr>
        <p:txBody>
          <a:bodyPr wrap="square" rtlCol="0">
            <a:spAutoFit/>
          </a:bodyPr>
          <a:lstStyle/>
          <a:p>
            <a:pPr defTabSz="280904"/>
            <a:r>
              <a:rPr lang="fr-FR" sz="700" dirty="0">
                <a:solidFill>
                  <a:prstClr val="black"/>
                </a:solidFill>
              </a:rPr>
              <a:t>pose sa candidature</a:t>
            </a:r>
          </a:p>
        </p:txBody>
      </p:sp>
      <p:cxnSp>
        <p:nvCxnSpPr>
          <p:cNvPr id="475" name="Connecteur en arc 474"/>
          <p:cNvCxnSpPr>
            <a:stCxn id="427" idx="3"/>
            <a:endCxn id="467" idx="3"/>
          </p:cNvCxnSpPr>
          <p:nvPr/>
        </p:nvCxnSpPr>
        <p:spPr>
          <a:xfrm>
            <a:off x="6935559" y="2235764"/>
            <a:ext cx="31889" cy="840256"/>
          </a:xfrm>
          <a:prstGeom prst="curvedConnector3">
            <a:avLst>
              <a:gd name="adj1" fmla="val 816862"/>
            </a:avLst>
          </a:prstGeom>
          <a:ln w="19050">
            <a:headEnd type="triangle"/>
            <a:tailEnd type="triangle"/>
          </a:ln>
        </p:spPr>
        <p:style>
          <a:lnRef idx="3">
            <a:schemeClr val="dk1"/>
          </a:lnRef>
          <a:fillRef idx="0">
            <a:schemeClr val="dk1"/>
          </a:fillRef>
          <a:effectRef idx="2">
            <a:schemeClr val="dk1"/>
          </a:effectRef>
          <a:fontRef idx="minor">
            <a:schemeClr val="tx1"/>
          </a:fontRef>
        </p:style>
      </p:cxnSp>
      <p:sp>
        <p:nvSpPr>
          <p:cNvPr id="476" name="ZoneTexte 475"/>
          <p:cNvSpPr txBox="1"/>
          <p:nvPr/>
        </p:nvSpPr>
        <p:spPr>
          <a:xfrm>
            <a:off x="7178455" y="2498011"/>
            <a:ext cx="693297" cy="415498"/>
          </a:xfrm>
          <a:prstGeom prst="rect">
            <a:avLst/>
          </a:prstGeom>
          <a:solidFill>
            <a:srgbClr val="FFFFFF">
              <a:alpha val="65098"/>
            </a:srgbClr>
          </a:solidFill>
        </p:spPr>
        <p:txBody>
          <a:bodyPr wrap="square" rtlCol="0">
            <a:spAutoFit/>
          </a:bodyPr>
          <a:lstStyle>
            <a:defPPr>
              <a:defRPr lang="fr-FR"/>
            </a:defPPr>
            <a:lvl1pPr>
              <a:defRPr sz="1050"/>
            </a:lvl1pPr>
          </a:lstStyle>
          <a:p>
            <a:pPr defTabSz="280904"/>
            <a:r>
              <a:rPr lang="fr-FR" sz="700" dirty="0">
                <a:solidFill>
                  <a:prstClr val="black"/>
                </a:solidFill>
              </a:rPr>
              <a:t>Échangent au sujet de la candidature</a:t>
            </a:r>
          </a:p>
        </p:txBody>
      </p:sp>
      <p:grpSp>
        <p:nvGrpSpPr>
          <p:cNvPr id="21" name="Groupe 20"/>
          <p:cNvGrpSpPr/>
          <p:nvPr/>
        </p:nvGrpSpPr>
        <p:grpSpPr>
          <a:xfrm>
            <a:off x="6372900" y="854987"/>
            <a:ext cx="1647691" cy="915444"/>
            <a:chOff x="9027045" y="1391530"/>
            <a:chExt cx="2681692" cy="1489927"/>
          </a:xfrm>
        </p:grpSpPr>
        <p:grpSp>
          <p:nvGrpSpPr>
            <p:cNvPr id="433" name="Groupe 432"/>
            <p:cNvGrpSpPr/>
            <p:nvPr/>
          </p:nvGrpSpPr>
          <p:grpSpPr>
            <a:xfrm>
              <a:off x="9027045" y="1391530"/>
              <a:ext cx="872100" cy="764223"/>
              <a:chOff x="10866590" y="4324180"/>
              <a:chExt cx="872100" cy="764219"/>
            </a:xfrm>
          </p:grpSpPr>
          <p:grpSp>
            <p:nvGrpSpPr>
              <p:cNvPr id="434" name="Groupe 433"/>
              <p:cNvGrpSpPr/>
              <p:nvPr/>
            </p:nvGrpSpPr>
            <p:grpSpPr>
              <a:xfrm>
                <a:off x="11222896" y="4324180"/>
                <a:ext cx="159489" cy="433854"/>
                <a:chOff x="10409274" y="2190307"/>
                <a:chExt cx="159489" cy="433854"/>
              </a:xfrm>
            </p:grpSpPr>
            <p:sp>
              <p:nvSpPr>
                <p:cNvPr id="436" name="Ellipse 435"/>
                <p:cNvSpPr/>
                <p:nvPr/>
              </p:nvSpPr>
              <p:spPr>
                <a:xfrm>
                  <a:off x="10409274" y="2190307"/>
                  <a:ext cx="159489" cy="15948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endParaRPr lang="fr-FR" sz="1107" b="1">
                    <a:solidFill>
                      <a:prstClr val="white"/>
                    </a:solidFill>
                  </a:endParaRPr>
                </a:p>
              </p:txBody>
            </p:sp>
            <p:cxnSp>
              <p:nvCxnSpPr>
                <p:cNvPr id="437" name="Connecteur droit 436"/>
                <p:cNvCxnSpPr>
                  <a:stCxn id="436" idx="4"/>
                </p:cNvCxnSpPr>
                <p:nvPr/>
              </p:nvCxnSpPr>
              <p:spPr>
                <a:xfrm>
                  <a:off x="10489019" y="2349796"/>
                  <a:ext cx="0" cy="194621"/>
                </a:xfrm>
                <a:prstGeom prst="line">
                  <a:avLst/>
                </a:prstGeom>
              </p:spPr>
              <p:style>
                <a:lnRef idx="1">
                  <a:schemeClr val="dk1"/>
                </a:lnRef>
                <a:fillRef idx="0">
                  <a:schemeClr val="dk1"/>
                </a:fillRef>
                <a:effectRef idx="0">
                  <a:schemeClr val="dk1"/>
                </a:effectRef>
                <a:fontRef idx="minor">
                  <a:schemeClr val="tx1"/>
                </a:fontRef>
              </p:style>
            </p:cxnSp>
            <p:cxnSp>
              <p:nvCxnSpPr>
                <p:cNvPr id="438" name="Connecteur droit 437"/>
                <p:cNvCxnSpPr/>
                <p:nvPr/>
              </p:nvCxnSpPr>
              <p:spPr>
                <a:xfrm>
                  <a:off x="10409274" y="2449002"/>
                  <a:ext cx="159489" cy="0"/>
                </a:xfrm>
                <a:prstGeom prst="line">
                  <a:avLst/>
                </a:prstGeom>
              </p:spPr>
              <p:style>
                <a:lnRef idx="1">
                  <a:schemeClr val="dk1"/>
                </a:lnRef>
                <a:fillRef idx="0">
                  <a:schemeClr val="dk1"/>
                </a:fillRef>
                <a:effectRef idx="0">
                  <a:schemeClr val="dk1"/>
                </a:effectRef>
                <a:fontRef idx="minor">
                  <a:schemeClr val="tx1"/>
                </a:fontRef>
              </p:style>
            </p:cxnSp>
            <p:cxnSp>
              <p:nvCxnSpPr>
                <p:cNvPr id="439" name="Connecteur droit 438"/>
                <p:cNvCxnSpPr/>
                <p:nvPr/>
              </p:nvCxnSpPr>
              <p:spPr>
                <a:xfrm flipH="1">
                  <a:off x="10409275" y="2544417"/>
                  <a:ext cx="79744" cy="79744"/>
                </a:xfrm>
                <a:prstGeom prst="line">
                  <a:avLst/>
                </a:prstGeom>
              </p:spPr>
              <p:style>
                <a:lnRef idx="1">
                  <a:schemeClr val="dk1"/>
                </a:lnRef>
                <a:fillRef idx="0">
                  <a:schemeClr val="dk1"/>
                </a:fillRef>
                <a:effectRef idx="0">
                  <a:schemeClr val="dk1"/>
                </a:effectRef>
                <a:fontRef idx="minor">
                  <a:schemeClr val="tx1"/>
                </a:fontRef>
              </p:style>
            </p:cxnSp>
            <p:cxnSp>
              <p:nvCxnSpPr>
                <p:cNvPr id="440" name="Connecteur droit 439"/>
                <p:cNvCxnSpPr/>
                <p:nvPr/>
              </p:nvCxnSpPr>
              <p:spPr>
                <a:xfrm>
                  <a:off x="10489019" y="2544417"/>
                  <a:ext cx="79744" cy="79744"/>
                </a:xfrm>
                <a:prstGeom prst="line">
                  <a:avLst/>
                </a:prstGeom>
              </p:spPr>
              <p:style>
                <a:lnRef idx="1">
                  <a:schemeClr val="dk1"/>
                </a:lnRef>
                <a:fillRef idx="0">
                  <a:schemeClr val="dk1"/>
                </a:fillRef>
                <a:effectRef idx="0">
                  <a:schemeClr val="dk1"/>
                </a:effectRef>
                <a:fontRef idx="minor">
                  <a:schemeClr val="tx1"/>
                </a:fontRef>
              </p:style>
            </p:cxnSp>
          </p:grpSp>
          <p:sp>
            <p:nvSpPr>
              <p:cNvPr id="435" name="ZoneTexte 434"/>
              <p:cNvSpPr txBox="1"/>
              <p:nvPr/>
            </p:nvSpPr>
            <p:spPr>
              <a:xfrm>
                <a:off x="10866590" y="4784300"/>
                <a:ext cx="872100" cy="304099"/>
              </a:xfrm>
              <a:prstGeom prst="rect">
                <a:avLst/>
              </a:prstGeom>
              <a:noFill/>
            </p:spPr>
            <p:txBody>
              <a:bodyPr wrap="square" rtlCol="0">
                <a:spAutoFit/>
              </a:bodyPr>
              <a:lstStyle/>
              <a:p>
                <a:pPr algn="ctr" defTabSz="280904"/>
                <a:r>
                  <a:rPr lang="fr-FR" sz="614" b="1" dirty="0">
                    <a:solidFill>
                      <a:prstClr val="black"/>
                    </a:solidFill>
                  </a:rPr>
                  <a:t>Finances</a:t>
                </a:r>
              </a:p>
            </p:txBody>
          </p:sp>
        </p:grpSp>
        <p:cxnSp>
          <p:nvCxnSpPr>
            <p:cNvPr id="477" name="Connecteur en angle 476"/>
            <p:cNvCxnSpPr>
              <a:stCxn id="420" idx="0"/>
              <a:endCxn id="435" idx="3"/>
            </p:cNvCxnSpPr>
            <p:nvPr/>
          </p:nvCxnSpPr>
          <p:spPr>
            <a:xfrm rot="16200000" flipV="1">
              <a:off x="10357299" y="1545548"/>
              <a:ext cx="877755" cy="1794064"/>
            </a:xfrm>
            <a:prstGeom prst="bentConnector2">
              <a:avLst/>
            </a:prstGeom>
            <a:ln w="19050">
              <a:tailEnd type="triangle"/>
            </a:ln>
          </p:spPr>
          <p:style>
            <a:lnRef idx="3">
              <a:schemeClr val="dk1"/>
            </a:lnRef>
            <a:fillRef idx="0">
              <a:schemeClr val="dk1"/>
            </a:fillRef>
            <a:effectRef idx="2">
              <a:schemeClr val="dk1"/>
            </a:effectRef>
            <a:fontRef idx="minor">
              <a:schemeClr val="tx1"/>
            </a:fontRef>
          </p:style>
        </p:cxnSp>
        <p:sp>
          <p:nvSpPr>
            <p:cNvPr id="478" name="ZoneTexte 477"/>
            <p:cNvSpPr txBox="1"/>
            <p:nvPr/>
          </p:nvSpPr>
          <p:spPr>
            <a:xfrm>
              <a:off x="10479092" y="2112477"/>
              <a:ext cx="1229645" cy="676242"/>
            </a:xfrm>
            <a:prstGeom prst="rect">
              <a:avLst/>
            </a:prstGeom>
            <a:noFill/>
          </p:spPr>
          <p:txBody>
            <a:bodyPr wrap="square" rtlCol="0">
              <a:spAutoFit/>
            </a:bodyPr>
            <a:lstStyle/>
            <a:p>
              <a:pPr algn="r" defTabSz="280904"/>
              <a:r>
                <a:rPr lang="fr-FR" sz="700" dirty="0">
                  <a:solidFill>
                    <a:prstClr val="black"/>
                  </a:solidFill>
                </a:rPr>
                <a:t>déclare une première note de frais</a:t>
              </a:r>
            </a:p>
          </p:txBody>
        </p:sp>
      </p:grpSp>
      <p:cxnSp>
        <p:nvCxnSpPr>
          <p:cNvPr id="479" name="Connecteur en arc 478"/>
          <p:cNvCxnSpPr/>
          <p:nvPr/>
        </p:nvCxnSpPr>
        <p:spPr>
          <a:xfrm>
            <a:off x="6920494" y="3148832"/>
            <a:ext cx="15786" cy="642524"/>
          </a:xfrm>
          <a:prstGeom prst="curvedConnector3">
            <a:avLst>
              <a:gd name="adj1" fmla="val 989737"/>
            </a:avLst>
          </a:prstGeom>
          <a:ln w="19050">
            <a:headEnd type="none"/>
            <a:tailEnd type="triangle"/>
          </a:ln>
        </p:spPr>
        <p:style>
          <a:lnRef idx="3">
            <a:schemeClr val="dk1"/>
          </a:lnRef>
          <a:fillRef idx="0">
            <a:schemeClr val="dk1"/>
          </a:fillRef>
          <a:effectRef idx="2">
            <a:schemeClr val="dk1"/>
          </a:effectRef>
          <a:fontRef idx="minor">
            <a:schemeClr val="tx1"/>
          </a:fontRef>
        </p:style>
      </p:cxnSp>
      <p:sp>
        <p:nvSpPr>
          <p:cNvPr id="480" name="ZoneTexte 479"/>
          <p:cNvSpPr txBox="1"/>
          <p:nvPr/>
        </p:nvSpPr>
        <p:spPr>
          <a:xfrm>
            <a:off x="6781341" y="3389775"/>
            <a:ext cx="679966" cy="630942"/>
          </a:xfrm>
          <a:prstGeom prst="rect">
            <a:avLst/>
          </a:prstGeom>
          <a:solidFill>
            <a:srgbClr val="FFFFFF">
              <a:alpha val="65098"/>
            </a:srgbClr>
          </a:solidFill>
        </p:spPr>
        <p:txBody>
          <a:bodyPr wrap="square" rtlCol="0">
            <a:spAutoFit/>
          </a:bodyPr>
          <a:lstStyle>
            <a:defPPr>
              <a:defRPr lang="fr-FR"/>
            </a:defPPr>
            <a:lvl1pPr>
              <a:defRPr sz="1050"/>
            </a:lvl1pPr>
          </a:lstStyle>
          <a:p>
            <a:pPr defTabSz="280904"/>
            <a:r>
              <a:rPr lang="fr-FR" sz="700" dirty="0">
                <a:solidFill>
                  <a:prstClr val="black"/>
                </a:solidFill>
              </a:rPr>
              <a:t>Informe le service  de l’arrivée d’un nouvel enseignant</a:t>
            </a:r>
          </a:p>
        </p:txBody>
      </p:sp>
      <p:grpSp>
        <p:nvGrpSpPr>
          <p:cNvPr id="22" name="Groupe 21"/>
          <p:cNvGrpSpPr/>
          <p:nvPr/>
        </p:nvGrpSpPr>
        <p:grpSpPr>
          <a:xfrm>
            <a:off x="6378721" y="2436663"/>
            <a:ext cx="1660342" cy="2816101"/>
            <a:chOff x="9036525" y="3965781"/>
            <a:chExt cx="2702284" cy="4583334"/>
          </a:xfrm>
        </p:grpSpPr>
        <p:grpSp>
          <p:nvGrpSpPr>
            <p:cNvPr id="449" name="Groupe 448"/>
            <p:cNvGrpSpPr/>
            <p:nvPr/>
          </p:nvGrpSpPr>
          <p:grpSpPr>
            <a:xfrm>
              <a:off x="9036525" y="7784892"/>
              <a:ext cx="1004102" cy="764223"/>
              <a:chOff x="10866588" y="4324180"/>
              <a:chExt cx="1004102" cy="764222"/>
            </a:xfrm>
          </p:grpSpPr>
          <p:grpSp>
            <p:nvGrpSpPr>
              <p:cNvPr id="450" name="Groupe 449"/>
              <p:cNvGrpSpPr/>
              <p:nvPr/>
            </p:nvGrpSpPr>
            <p:grpSpPr>
              <a:xfrm>
                <a:off x="11222896" y="4324180"/>
                <a:ext cx="159489" cy="433854"/>
                <a:chOff x="10409274" y="2190307"/>
                <a:chExt cx="159489" cy="433854"/>
              </a:xfrm>
            </p:grpSpPr>
            <p:sp>
              <p:nvSpPr>
                <p:cNvPr id="452" name="Ellipse 451"/>
                <p:cNvSpPr/>
                <p:nvPr/>
              </p:nvSpPr>
              <p:spPr>
                <a:xfrm>
                  <a:off x="10409274" y="2190307"/>
                  <a:ext cx="159489" cy="15948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endParaRPr lang="fr-FR" sz="1107" b="1">
                    <a:solidFill>
                      <a:prstClr val="white"/>
                    </a:solidFill>
                  </a:endParaRPr>
                </a:p>
              </p:txBody>
            </p:sp>
            <p:cxnSp>
              <p:nvCxnSpPr>
                <p:cNvPr id="453" name="Connecteur droit 452"/>
                <p:cNvCxnSpPr>
                  <a:stCxn id="452" idx="4"/>
                </p:cNvCxnSpPr>
                <p:nvPr/>
              </p:nvCxnSpPr>
              <p:spPr>
                <a:xfrm>
                  <a:off x="10489019" y="2349796"/>
                  <a:ext cx="0" cy="194621"/>
                </a:xfrm>
                <a:prstGeom prst="line">
                  <a:avLst/>
                </a:prstGeom>
              </p:spPr>
              <p:style>
                <a:lnRef idx="1">
                  <a:schemeClr val="dk1"/>
                </a:lnRef>
                <a:fillRef idx="0">
                  <a:schemeClr val="dk1"/>
                </a:fillRef>
                <a:effectRef idx="0">
                  <a:schemeClr val="dk1"/>
                </a:effectRef>
                <a:fontRef idx="minor">
                  <a:schemeClr val="tx1"/>
                </a:fontRef>
              </p:style>
            </p:cxnSp>
            <p:cxnSp>
              <p:nvCxnSpPr>
                <p:cNvPr id="454" name="Connecteur droit 453"/>
                <p:cNvCxnSpPr/>
                <p:nvPr/>
              </p:nvCxnSpPr>
              <p:spPr>
                <a:xfrm>
                  <a:off x="10409274" y="2449002"/>
                  <a:ext cx="159489" cy="0"/>
                </a:xfrm>
                <a:prstGeom prst="line">
                  <a:avLst/>
                </a:prstGeom>
              </p:spPr>
              <p:style>
                <a:lnRef idx="1">
                  <a:schemeClr val="dk1"/>
                </a:lnRef>
                <a:fillRef idx="0">
                  <a:schemeClr val="dk1"/>
                </a:fillRef>
                <a:effectRef idx="0">
                  <a:schemeClr val="dk1"/>
                </a:effectRef>
                <a:fontRef idx="minor">
                  <a:schemeClr val="tx1"/>
                </a:fontRef>
              </p:style>
            </p:cxnSp>
            <p:cxnSp>
              <p:nvCxnSpPr>
                <p:cNvPr id="455" name="Connecteur droit 454"/>
                <p:cNvCxnSpPr/>
                <p:nvPr/>
              </p:nvCxnSpPr>
              <p:spPr>
                <a:xfrm flipH="1">
                  <a:off x="10409275" y="2544417"/>
                  <a:ext cx="79744" cy="79744"/>
                </a:xfrm>
                <a:prstGeom prst="line">
                  <a:avLst/>
                </a:prstGeom>
              </p:spPr>
              <p:style>
                <a:lnRef idx="1">
                  <a:schemeClr val="dk1"/>
                </a:lnRef>
                <a:fillRef idx="0">
                  <a:schemeClr val="dk1"/>
                </a:fillRef>
                <a:effectRef idx="0">
                  <a:schemeClr val="dk1"/>
                </a:effectRef>
                <a:fontRef idx="minor">
                  <a:schemeClr val="tx1"/>
                </a:fontRef>
              </p:style>
            </p:cxnSp>
            <p:cxnSp>
              <p:nvCxnSpPr>
                <p:cNvPr id="456" name="Connecteur droit 455"/>
                <p:cNvCxnSpPr/>
                <p:nvPr/>
              </p:nvCxnSpPr>
              <p:spPr>
                <a:xfrm>
                  <a:off x="10489019" y="2544417"/>
                  <a:ext cx="79744" cy="79744"/>
                </a:xfrm>
                <a:prstGeom prst="line">
                  <a:avLst/>
                </a:prstGeom>
              </p:spPr>
              <p:style>
                <a:lnRef idx="1">
                  <a:schemeClr val="dk1"/>
                </a:lnRef>
                <a:fillRef idx="0">
                  <a:schemeClr val="dk1"/>
                </a:fillRef>
                <a:effectRef idx="0">
                  <a:schemeClr val="dk1"/>
                </a:effectRef>
                <a:fontRef idx="minor">
                  <a:schemeClr val="tx1"/>
                </a:fontRef>
              </p:style>
            </p:cxnSp>
          </p:grpSp>
          <p:sp>
            <p:nvSpPr>
              <p:cNvPr id="451" name="ZoneTexte 450"/>
              <p:cNvSpPr txBox="1"/>
              <p:nvPr/>
            </p:nvSpPr>
            <p:spPr>
              <a:xfrm>
                <a:off x="10866588" y="4784302"/>
                <a:ext cx="1004102" cy="304100"/>
              </a:xfrm>
              <a:prstGeom prst="rect">
                <a:avLst/>
              </a:prstGeom>
              <a:noFill/>
            </p:spPr>
            <p:txBody>
              <a:bodyPr wrap="square" rtlCol="0">
                <a:spAutoFit/>
              </a:bodyPr>
              <a:lstStyle/>
              <a:p>
                <a:pPr algn="ctr" defTabSz="280904"/>
                <a:r>
                  <a:rPr lang="fr-FR" sz="614" b="1" dirty="0">
                    <a:solidFill>
                      <a:prstClr val="black"/>
                    </a:solidFill>
                  </a:rPr>
                  <a:t>Bibliothèque</a:t>
                </a:r>
              </a:p>
            </p:txBody>
          </p:sp>
        </p:grpSp>
        <p:cxnSp>
          <p:nvCxnSpPr>
            <p:cNvPr id="481" name="Connecteur en angle 480"/>
            <p:cNvCxnSpPr>
              <a:endCxn id="451" idx="3"/>
            </p:cNvCxnSpPr>
            <p:nvPr/>
          </p:nvCxnSpPr>
          <p:spPr>
            <a:xfrm rot="5400000">
              <a:off x="8674077" y="5332333"/>
              <a:ext cx="4431283" cy="1698180"/>
            </a:xfrm>
            <a:prstGeom prst="bentConnector2">
              <a:avLst/>
            </a:prstGeom>
            <a:ln w="19050">
              <a:tailEnd type="triangle"/>
            </a:ln>
          </p:spPr>
          <p:style>
            <a:lnRef idx="3">
              <a:schemeClr val="dk1"/>
            </a:lnRef>
            <a:fillRef idx="0">
              <a:schemeClr val="dk1"/>
            </a:fillRef>
            <a:effectRef idx="2">
              <a:schemeClr val="dk1"/>
            </a:effectRef>
            <a:fontRef idx="minor">
              <a:schemeClr val="tx1"/>
            </a:fontRef>
          </p:style>
        </p:cxnSp>
        <p:sp>
          <p:nvSpPr>
            <p:cNvPr id="482" name="ZoneTexte 481"/>
            <p:cNvSpPr txBox="1"/>
            <p:nvPr/>
          </p:nvSpPr>
          <p:spPr>
            <a:xfrm>
              <a:off x="10479098" y="7928413"/>
              <a:ext cx="1229646" cy="500921"/>
            </a:xfrm>
            <a:prstGeom prst="rect">
              <a:avLst/>
            </a:prstGeom>
            <a:noFill/>
          </p:spPr>
          <p:txBody>
            <a:bodyPr wrap="square" rtlCol="0">
              <a:spAutoFit/>
            </a:bodyPr>
            <a:lstStyle/>
            <a:p>
              <a:pPr algn="r" defTabSz="280904"/>
              <a:r>
                <a:rPr lang="fr-FR" sz="700" dirty="0">
                  <a:solidFill>
                    <a:prstClr val="black"/>
                  </a:solidFill>
                </a:rPr>
                <a:t>S’inscrit à la bibliothèque</a:t>
              </a:r>
            </a:p>
          </p:txBody>
        </p:sp>
      </p:grpSp>
      <p:cxnSp>
        <p:nvCxnSpPr>
          <p:cNvPr id="483" name="Connecteur en arc 482"/>
          <p:cNvCxnSpPr/>
          <p:nvPr/>
        </p:nvCxnSpPr>
        <p:spPr>
          <a:xfrm>
            <a:off x="6928821" y="3121937"/>
            <a:ext cx="27482" cy="1419351"/>
          </a:xfrm>
          <a:prstGeom prst="curvedConnector3">
            <a:avLst>
              <a:gd name="adj1" fmla="val 2798075"/>
            </a:avLst>
          </a:prstGeom>
          <a:ln w="19050">
            <a:headEnd type="none"/>
            <a:tailEnd type="triangle"/>
          </a:ln>
        </p:spPr>
        <p:style>
          <a:lnRef idx="3">
            <a:schemeClr val="dk1"/>
          </a:lnRef>
          <a:fillRef idx="0">
            <a:schemeClr val="dk1"/>
          </a:fillRef>
          <a:effectRef idx="2">
            <a:schemeClr val="dk1"/>
          </a:effectRef>
          <a:fontRef idx="minor">
            <a:schemeClr val="tx1"/>
          </a:fontRef>
        </p:style>
      </p:cxnSp>
      <p:sp>
        <p:nvSpPr>
          <p:cNvPr id="484" name="ZoneTexte 483"/>
          <p:cNvSpPr txBox="1"/>
          <p:nvPr/>
        </p:nvSpPr>
        <p:spPr>
          <a:xfrm>
            <a:off x="7103783" y="4139858"/>
            <a:ext cx="817000" cy="630942"/>
          </a:xfrm>
          <a:prstGeom prst="rect">
            <a:avLst/>
          </a:prstGeom>
          <a:solidFill>
            <a:srgbClr val="FFFFFF">
              <a:alpha val="65098"/>
            </a:srgbClr>
          </a:solidFill>
        </p:spPr>
        <p:txBody>
          <a:bodyPr wrap="square" rtlCol="0">
            <a:spAutoFit/>
          </a:bodyPr>
          <a:lstStyle>
            <a:defPPr>
              <a:defRPr lang="fr-FR"/>
            </a:defPPr>
            <a:lvl1pPr>
              <a:defRPr sz="1050"/>
            </a:lvl1pPr>
          </a:lstStyle>
          <a:p>
            <a:pPr defTabSz="280904"/>
            <a:r>
              <a:rPr lang="fr-FR" sz="700" dirty="0">
                <a:solidFill>
                  <a:prstClr val="black"/>
                </a:solidFill>
              </a:rPr>
              <a:t>Informe le service de l’arrivée d’un nouveau chercheur</a:t>
            </a:r>
          </a:p>
        </p:txBody>
      </p:sp>
      <p:grpSp>
        <p:nvGrpSpPr>
          <p:cNvPr id="20" name="Groupe 19"/>
          <p:cNvGrpSpPr/>
          <p:nvPr/>
        </p:nvGrpSpPr>
        <p:grpSpPr>
          <a:xfrm>
            <a:off x="3550231" y="913285"/>
            <a:ext cx="1108675" cy="448085"/>
            <a:chOff x="4433022" y="1486413"/>
            <a:chExt cx="1804417" cy="729279"/>
          </a:xfrm>
        </p:grpSpPr>
        <p:pic>
          <p:nvPicPr>
            <p:cNvPr id="220" name="Image 21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194670" y="1486413"/>
              <a:ext cx="746659" cy="158006"/>
            </a:xfrm>
            <a:prstGeom prst="rect">
              <a:avLst/>
            </a:prstGeom>
          </p:spPr>
        </p:pic>
        <p:sp>
          <p:nvSpPr>
            <p:cNvPr id="222" name="Rectangle 221"/>
            <p:cNvSpPr/>
            <p:nvPr/>
          </p:nvSpPr>
          <p:spPr>
            <a:xfrm>
              <a:off x="4993842" y="1745642"/>
              <a:ext cx="1243597" cy="470050"/>
            </a:xfrm>
            <a:prstGeom prst="rect">
              <a:avLst/>
            </a:prstGeom>
            <a:solidFill>
              <a:schemeClr val="bg1"/>
            </a:solidFill>
            <a:ln w="12700">
              <a:solidFill>
                <a:srgbClr val="EF890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182" tIns="28092" rIns="56182" bIns="28092" numCol="1" spcCol="0" rtlCol="0" fromWordArt="0" anchor="ctr" anchorCtr="0" forceAA="0" compatLnSpc="1">
              <a:prstTxWarp prst="textNoShape">
                <a:avLst/>
              </a:prstTxWarp>
              <a:noAutofit/>
            </a:bodyPr>
            <a:lstStyle/>
            <a:p>
              <a:pPr algn="ctr" defTabSz="280904"/>
              <a:r>
                <a:rPr lang="fr-FR" sz="737" b="1" dirty="0">
                  <a:solidFill>
                    <a:srgbClr val="EF8903"/>
                  </a:solidFill>
                </a:rPr>
                <a:t>Finances</a:t>
              </a:r>
            </a:p>
          </p:txBody>
        </p:sp>
        <p:cxnSp>
          <p:nvCxnSpPr>
            <p:cNvPr id="119" name="Connecteur en angle 118"/>
            <p:cNvCxnSpPr>
              <a:stCxn id="217" idx="4"/>
              <a:endCxn id="222" idx="1"/>
            </p:cNvCxnSpPr>
            <p:nvPr/>
          </p:nvCxnSpPr>
          <p:spPr>
            <a:xfrm rot="5400000" flipH="1" flipV="1">
              <a:off x="4634798" y="1778893"/>
              <a:ext cx="157268" cy="560819"/>
            </a:xfrm>
            <a:prstGeom prst="bentConnector2">
              <a:avLst/>
            </a:prstGeom>
            <a:ln w="19050">
              <a:solidFill>
                <a:srgbClr val="601777"/>
              </a:solidFill>
              <a:tailEnd type="triangle"/>
            </a:ln>
          </p:spPr>
          <p:style>
            <a:lnRef idx="3">
              <a:schemeClr val="dk1"/>
            </a:lnRef>
            <a:fillRef idx="0">
              <a:schemeClr val="dk1"/>
            </a:fillRef>
            <a:effectRef idx="2">
              <a:schemeClr val="dk1"/>
            </a:effectRef>
            <a:fontRef idx="minor">
              <a:schemeClr val="tx1"/>
            </a:fontRef>
          </p:style>
        </p:cxnSp>
      </p:grpSp>
      <p:grpSp>
        <p:nvGrpSpPr>
          <p:cNvPr id="296" name="Groupe 295"/>
          <p:cNvGrpSpPr/>
          <p:nvPr/>
        </p:nvGrpSpPr>
        <p:grpSpPr>
          <a:xfrm rot="16200000">
            <a:off x="4992474" y="1557081"/>
            <a:ext cx="460131" cy="490780"/>
            <a:chOff x="4816823" y="5669961"/>
            <a:chExt cx="785763" cy="798767"/>
          </a:xfrm>
          <a:effectLst>
            <a:glow rad="127000">
              <a:schemeClr val="accent1">
                <a:alpha val="0"/>
              </a:schemeClr>
            </a:glow>
          </a:effectLst>
        </p:grpSpPr>
        <p:sp>
          <p:nvSpPr>
            <p:cNvPr id="299" name="Ellipse 298"/>
            <p:cNvSpPr/>
            <p:nvPr/>
          </p:nvSpPr>
          <p:spPr>
            <a:xfrm>
              <a:off x="4833495" y="5711573"/>
              <a:ext cx="750429" cy="757155"/>
            </a:xfrm>
            <a:prstGeom prst="ellipse">
              <a:avLst/>
            </a:prstGeom>
            <a:solidFill>
              <a:schemeClr val="bg1"/>
            </a:solidFill>
            <a:ln w="19050">
              <a:solidFill>
                <a:srgbClr val="2EA8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80904"/>
              <a:endParaRPr lang="fr-FR" sz="1106">
                <a:solidFill>
                  <a:prstClr val="white"/>
                </a:solidFill>
              </a:endParaRPr>
            </a:p>
          </p:txBody>
        </p:sp>
        <p:sp>
          <p:nvSpPr>
            <p:cNvPr id="300" name="Rectangle 299"/>
            <p:cNvSpPr/>
            <p:nvPr/>
          </p:nvSpPr>
          <p:spPr>
            <a:xfrm>
              <a:off x="4816823" y="5669961"/>
              <a:ext cx="785763" cy="4213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80904"/>
              <a:endParaRPr lang="fr-FR" sz="1106">
                <a:solidFill>
                  <a:prstClr val="white"/>
                </a:solidFill>
              </a:endParaRPr>
            </a:p>
          </p:txBody>
        </p:sp>
      </p:grpSp>
      <p:cxnSp>
        <p:nvCxnSpPr>
          <p:cNvPr id="204" name="Connecteur en angle 203"/>
          <p:cNvCxnSpPr>
            <a:stCxn id="276" idx="3"/>
            <a:endCxn id="227" idx="1"/>
          </p:cNvCxnSpPr>
          <p:nvPr/>
        </p:nvCxnSpPr>
        <p:spPr>
          <a:xfrm flipV="1">
            <a:off x="5393013" y="3181130"/>
            <a:ext cx="197938" cy="77352"/>
          </a:xfrm>
          <a:prstGeom prst="bentConnector3">
            <a:avLst>
              <a:gd name="adj1" fmla="val 50000"/>
            </a:avLst>
          </a:prstGeom>
          <a:ln w="19050">
            <a:solidFill>
              <a:srgbClr val="601777"/>
            </a:solidFill>
            <a:tailEnd type="triangle"/>
          </a:ln>
        </p:spPr>
        <p:style>
          <a:lnRef idx="3">
            <a:schemeClr val="dk1"/>
          </a:lnRef>
          <a:fillRef idx="0">
            <a:schemeClr val="dk1"/>
          </a:fillRef>
          <a:effectRef idx="2">
            <a:schemeClr val="dk1"/>
          </a:effectRef>
          <a:fontRef idx="minor">
            <a:schemeClr val="tx1"/>
          </a:fontRef>
        </p:style>
      </p:cxnSp>
      <p:sp>
        <p:nvSpPr>
          <p:cNvPr id="195" name="ZoneTexte 194"/>
          <p:cNvSpPr txBox="1"/>
          <p:nvPr/>
        </p:nvSpPr>
        <p:spPr>
          <a:xfrm>
            <a:off x="5574196" y="5731358"/>
            <a:ext cx="1135669" cy="196336"/>
          </a:xfrm>
          <a:prstGeom prst="rect">
            <a:avLst/>
          </a:prstGeom>
          <a:noFill/>
        </p:spPr>
        <p:txBody>
          <a:bodyPr wrap="square" rtlCol="0">
            <a:spAutoFit/>
          </a:bodyPr>
          <a:lstStyle/>
          <a:p>
            <a:pPr defTabSz="280904"/>
            <a:r>
              <a:rPr lang="fr-FR" sz="676" dirty="0" smtClean="0">
                <a:solidFill>
                  <a:prstClr val="black"/>
                </a:solidFill>
              </a:rPr>
              <a:t>Flux de données</a:t>
            </a:r>
            <a:r>
              <a:rPr lang="fr-FR" sz="676" dirty="0">
                <a:solidFill>
                  <a:prstClr val="black"/>
                </a:solidFill>
              </a:rPr>
              <a:t> </a:t>
            </a:r>
            <a:r>
              <a:rPr lang="fr-FR" sz="676" dirty="0" err="1" smtClean="0">
                <a:solidFill>
                  <a:prstClr val="black"/>
                </a:solidFill>
              </a:rPr>
              <a:t>SInaps</a:t>
            </a:r>
            <a:r>
              <a:rPr lang="fr-FR" sz="676" dirty="0" smtClean="0">
                <a:solidFill>
                  <a:prstClr val="black"/>
                </a:solidFill>
              </a:rPr>
              <a:t> V1</a:t>
            </a:r>
          </a:p>
        </p:txBody>
      </p:sp>
      <p:cxnSp>
        <p:nvCxnSpPr>
          <p:cNvPr id="255" name="Connecteur droit avec flèche 254"/>
          <p:cNvCxnSpPr>
            <a:endCxn id="195" idx="1"/>
          </p:cNvCxnSpPr>
          <p:nvPr/>
        </p:nvCxnSpPr>
        <p:spPr>
          <a:xfrm>
            <a:off x="5202316" y="5829526"/>
            <a:ext cx="371880" cy="0"/>
          </a:xfrm>
          <a:prstGeom prst="straightConnector1">
            <a:avLst/>
          </a:prstGeom>
          <a:ln>
            <a:solidFill>
              <a:srgbClr val="601777"/>
            </a:solidFill>
            <a:tailEnd type="triangle"/>
          </a:ln>
        </p:spPr>
        <p:style>
          <a:lnRef idx="2">
            <a:schemeClr val="accent1"/>
          </a:lnRef>
          <a:fillRef idx="0">
            <a:schemeClr val="accent1"/>
          </a:fillRef>
          <a:effectRef idx="1">
            <a:schemeClr val="accent1"/>
          </a:effectRef>
          <a:fontRef idx="minor">
            <a:schemeClr val="tx1"/>
          </a:fontRef>
        </p:style>
      </p:cxnSp>
      <p:sp>
        <p:nvSpPr>
          <p:cNvPr id="218" name="ZoneTexte 217"/>
          <p:cNvSpPr txBox="1"/>
          <p:nvPr/>
        </p:nvSpPr>
        <p:spPr>
          <a:xfrm>
            <a:off x="5587968" y="5996812"/>
            <a:ext cx="1193373" cy="404341"/>
          </a:xfrm>
          <a:prstGeom prst="rect">
            <a:avLst/>
          </a:prstGeom>
          <a:noFill/>
        </p:spPr>
        <p:txBody>
          <a:bodyPr wrap="square" rtlCol="0">
            <a:spAutoFit/>
          </a:bodyPr>
          <a:lstStyle/>
          <a:p>
            <a:pPr defTabSz="280904"/>
            <a:r>
              <a:rPr lang="fr-FR" sz="676" dirty="0" smtClean="0">
                <a:solidFill>
                  <a:prstClr val="black"/>
                </a:solidFill>
              </a:rPr>
              <a:t>Flux de données à développer par l’établissement</a:t>
            </a:r>
            <a:endParaRPr lang="fr-FR" sz="676" dirty="0">
              <a:solidFill>
                <a:prstClr val="black"/>
              </a:solidFill>
            </a:endParaRPr>
          </a:p>
        </p:txBody>
      </p:sp>
      <p:cxnSp>
        <p:nvCxnSpPr>
          <p:cNvPr id="263" name="Connecteur droit avec flèche 262"/>
          <p:cNvCxnSpPr>
            <a:endCxn id="218" idx="1"/>
          </p:cNvCxnSpPr>
          <p:nvPr/>
        </p:nvCxnSpPr>
        <p:spPr>
          <a:xfrm>
            <a:off x="5226601" y="6198983"/>
            <a:ext cx="361367" cy="0"/>
          </a:xfrm>
          <a:prstGeom prst="straightConnector1">
            <a:avLst/>
          </a:prstGeom>
          <a:ln>
            <a:solidFill>
              <a:srgbClr val="601777"/>
            </a:solidFill>
            <a:prstDash val="sysDash"/>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77836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7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7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6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7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7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8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8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4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8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5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1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0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2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3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3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2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4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4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2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4"/>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83"/>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3"/>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5"/>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6"/>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17"/>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162"/>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163"/>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203"/>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160"/>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271"/>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179"/>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273"/>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168"/>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297"/>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265"/>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18"/>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149"/>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0"/>
                                          </p:stCondLst>
                                        </p:cTn>
                                        <p:tgtEl>
                                          <p:spTgt spid="20"/>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21"/>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9"/>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193"/>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145"/>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 grpId="0" animBg="1"/>
      <p:bldP spid="271" grpId="0" animBg="1"/>
      <p:bldP spid="273" grpId="0" animBg="1"/>
      <p:bldP spid="223" grpId="0" animBg="1"/>
      <p:bldP spid="227" grpId="0" animBg="1"/>
      <p:bldP spid="247" grpId="0" animBg="1"/>
      <p:bldP spid="248" grpId="0" animBg="1"/>
      <p:bldP spid="474" grpId="0"/>
      <p:bldP spid="476" grpId="0" animBg="1"/>
      <p:bldP spid="480" grpId="0" animBg="1"/>
      <p:bldP spid="48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Espace réservé du contenu 2"/>
          <p:cNvSpPr>
            <a:spLocks noGrp="1"/>
          </p:cNvSpPr>
          <p:nvPr>
            <p:ph idx="1"/>
          </p:nvPr>
        </p:nvSpPr>
        <p:spPr>
          <a:xfrm>
            <a:off x="2121919" y="1534991"/>
            <a:ext cx="5780077" cy="4235444"/>
          </a:xfrm>
        </p:spPr>
        <p:txBody>
          <a:bodyPr>
            <a:normAutofit fontScale="92500" lnSpcReduction="20000"/>
          </a:bodyPr>
          <a:lstStyle/>
          <a:p>
            <a:pPr algn="just">
              <a:lnSpc>
                <a:spcPct val="120000"/>
              </a:lnSpc>
            </a:pPr>
            <a:r>
              <a:rPr lang="fr-FR" sz="1500" dirty="0" smtClean="0">
                <a:solidFill>
                  <a:schemeClr val="tx1">
                    <a:lumMod val="85000"/>
                    <a:lumOff val="15000"/>
                  </a:schemeClr>
                </a:solidFill>
              </a:rPr>
              <a:t>Aller </a:t>
            </a:r>
            <a:r>
              <a:rPr lang="fr-FR" sz="1500" dirty="0">
                <a:solidFill>
                  <a:schemeClr val="tx1">
                    <a:lumMod val="85000"/>
                    <a:lumOff val="15000"/>
                  </a:schemeClr>
                </a:solidFill>
              </a:rPr>
              <a:t>vers un SI mieux </a:t>
            </a:r>
            <a:r>
              <a:rPr lang="fr-FR" sz="1500" b="1" dirty="0" smtClean="0">
                <a:solidFill>
                  <a:schemeClr val="accent4"/>
                </a:solidFill>
              </a:rPr>
              <a:t>urbanisé</a:t>
            </a:r>
          </a:p>
          <a:p>
            <a:pPr algn="just">
              <a:lnSpc>
                <a:spcPct val="120000"/>
              </a:lnSpc>
            </a:pPr>
            <a:endParaRPr lang="fr-FR" sz="1500" b="1" dirty="0">
              <a:solidFill>
                <a:schemeClr val="accent4"/>
              </a:solidFill>
            </a:endParaRPr>
          </a:p>
          <a:p>
            <a:pPr algn="just">
              <a:lnSpc>
                <a:spcPct val="120000"/>
              </a:lnSpc>
            </a:pPr>
            <a:r>
              <a:rPr lang="fr-FR" sz="1500" dirty="0">
                <a:solidFill>
                  <a:schemeClr val="tx1">
                    <a:lumMod val="85000"/>
                    <a:lumOff val="15000"/>
                  </a:schemeClr>
                </a:solidFill>
              </a:rPr>
              <a:t>Passer d’une saisie multiple à une </a:t>
            </a:r>
            <a:r>
              <a:rPr lang="fr-FR" sz="1500" b="1" dirty="0">
                <a:solidFill>
                  <a:schemeClr val="accent4"/>
                </a:solidFill>
              </a:rPr>
              <a:t>saisie unique </a:t>
            </a:r>
            <a:r>
              <a:rPr lang="fr-FR" sz="1500" dirty="0">
                <a:solidFill>
                  <a:schemeClr val="tx1">
                    <a:lumMod val="85000"/>
                    <a:lumOff val="15000"/>
                  </a:schemeClr>
                </a:solidFill>
              </a:rPr>
              <a:t>dans l’application </a:t>
            </a:r>
            <a:r>
              <a:rPr lang="fr-FR" sz="1500" dirty="0" smtClean="0">
                <a:solidFill>
                  <a:schemeClr val="tx1">
                    <a:lumMod val="85000"/>
                    <a:lumOff val="15000"/>
                  </a:schemeClr>
                </a:solidFill>
              </a:rPr>
              <a:t>propriétaire</a:t>
            </a:r>
          </a:p>
          <a:p>
            <a:pPr algn="just">
              <a:lnSpc>
                <a:spcPct val="120000"/>
              </a:lnSpc>
            </a:pPr>
            <a:endParaRPr lang="fr-FR" sz="1500" dirty="0">
              <a:solidFill>
                <a:schemeClr val="tx1">
                  <a:lumMod val="85000"/>
                  <a:lumOff val="15000"/>
                </a:schemeClr>
              </a:solidFill>
            </a:endParaRPr>
          </a:p>
          <a:p>
            <a:pPr algn="just">
              <a:lnSpc>
                <a:spcPct val="120000"/>
              </a:lnSpc>
            </a:pPr>
            <a:r>
              <a:rPr lang="fr-FR" sz="1500" dirty="0">
                <a:solidFill>
                  <a:schemeClr val="tx1">
                    <a:lumMod val="85000"/>
                    <a:lumOff val="15000"/>
                  </a:schemeClr>
                </a:solidFill>
              </a:rPr>
              <a:t>Mettre en </a:t>
            </a:r>
            <a:r>
              <a:rPr lang="fr-FR" sz="1500" b="1" dirty="0">
                <a:solidFill>
                  <a:schemeClr val="accent4"/>
                </a:solidFill>
              </a:rPr>
              <a:t>qualité</a:t>
            </a:r>
            <a:r>
              <a:rPr lang="fr-FR" sz="1500" dirty="0">
                <a:solidFill>
                  <a:schemeClr val="accent4"/>
                </a:solidFill>
              </a:rPr>
              <a:t> </a:t>
            </a:r>
            <a:r>
              <a:rPr lang="fr-FR" sz="1500" dirty="0">
                <a:solidFill>
                  <a:schemeClr val="tx1">
                    <a:lumMod val="85000"/>
                    <a:lumOff val="15000"/>
                  </a:schemeClr>
                </a:solidFill>
              </a:rPr>
              <a:t>les données (contrôles qualité, contrôle d’unicité) avant de les diffuser dans le </a:t>
            </a:r>
            <a:r>
              <a:rPr lang="fr-FR" sz="1500" dirty="0" smtClean="0">
                <a:solidFill>
                  <a:schemeClr val="tx1">
                    <a:lumMod val="85000"/>
                    <a:lumOff val="15000"/>
                  </a:schemeClr>
                </a:solidFill>
              </a:rPr>
              <a:t>SI</a:t>
            </a:r>
          </a:p>
          <a:p>
            <a:pPr algn="just">
              <a:lnSpc>
                <a:spcPct val="120000"/>
              </a:lnSpc>
            </a:pPr>
            <a:endParaRPr lang="fr-FR" sz="1500" dirty="0">
              <a:solidFill>
                <a:schemeClr val="tx1">
                  <a:lumMod val="85000"/>
                  <a:lumOff val="15000"/>
                </a:schemeClr>
              </a:solidFill>
            </a:endParaRPr>
          </a:p>
          <a:p>
            <a:pPr algn="just">
              <a:lnSpc>
                <a:spcPct val="120000"/>
              </a:lnSpc>
            </a:pPr>
            <a:r>
              <a:rPr lang="fr-FR" sz="1500" dirty="0">
                <a:solidFill>
                  <a:schemeClr val="tx1">
                    <a:lumMod val="85000"/>
                    <a:lumOff val="15000"/>
                  </a:schemeClr>
                </a:solidFill>
              </a:rPr>
              <a:t>Diffuser les données dès leur validation. Toutes les briques du SI les reçoivent </a:t>
            </a:r>
            <a:r>
              <a:rPr lang="fr-FR" sz="1500" b="1" dirty="0">
                <a:solidFill>
                  <a:schemeClr val="accent4"/>
                </a:solidFill>
              </a:rPr>
              <a:t>simultanément</a:t>
            </a:r>
            <a:r>
              <a:rPr lang="fr-FR" sz="1500" dirty="0">
                <a:solidFill>
                  <a:schemeClr val="accent4"/>
                </a:solidFill>
              </a:rPr>
              <a:t> </a:t>
            </a:r>
            <a:r>
              <a:rPr lang="fr-FR" sz="1500" dirty="0">
                <a:solidFill>
                  <a:schemeClr val="tx1">
                    <a:lumMod val="85000"/>
                    <a:lumOff val="15000"/>
                  </a:schemeClr>
                </a:solidFill>
              </a:rPr>
              <a:t>et </a:t>
            </a:r>
            <a:r>
              <a:rPr lang="fr-FR" sz="1500" b="1" dirty="0">
                <a:solidFill>
                  <a:schemeClr val="accent4"/>
                </a:solidFill>
              </a:rPr>
              <a:t>plus </a:t>
            </a:r>
            <a:r>
              <a:rPr lang="fr-FR" sz="1500" b="1" dirty="0" smtClean="0">
                <a:solidFill>
                  <a:schemeClr val="accent4"/>
                </a:solidFill>
              </a:rPr>
              <a:t>rapidement</a:t>
            </a:r>
          </a:p>
          <a:p>
            <a:pPr algn="just">
              <a:lnSpc>
                <a:spcPct val="120000"/>
              </a:lnSpc>
            </a:pPr>
            <a:endParaRPr lang="fr-FR" sz="1500" b="1" dirty="0">
              <a:solidFill>
                <a:schemeClr val="accent4"/>
              </a:solidFill>
            </a:endParaRPr>
          </a:p>
          <a:p>
            <a:pPr algn="just">
              <a:lnSpc>
                <a:spcPct val="120000"/>
              </a:lnSpc>
            </a:pPr>
            <a:r>
              <a:rPr lang="fr-FR" sz="1500" dirty="0">
                <a:solidFill>
                  <a:schemeClr val="tx1">
                    <a:lumMod val="85000"/>
                    <a:lumOff val="15000"/>
                  </a:schemeClr>
                </a:solidFill>
              </a:rPr>
              <a:t>Aller vers une </a:t>
            </a:r>
            <a:r>
              <a:rPr lang="fr-FR" sz="1500" b="1" dirty="0">
                <a:solidFill>
                  <a:schemeClr val="accent4"/>
                </a:solidFill>
              </a:rPr>
              <a:t>meilleure collaboration </a:t>
            </a:r>
            <a:r>
              <a:rPr lang="fr-FR" sz="1500" dirty="0">
                <a:solidFill>
                  <a:schemeClr val="tx1">
                    <a:lumMod val="85000"/>
                    <a:lumOff val="15000"/>
                  </a:schemeClr>
                </a:solidFill>
              </a:rPr>
              <a:t>des directions </a:t>
            </a:r>
            <a:r>
              <a:rPr lang="fr-FR" sz="1500" dirty="0" smtClean="0">
                <a:solidFill>
                  <a:schemeClr val="tx1">
                    <a:lumMod val="85000"/>
                    <a:lumOff val="15000"/>
                  </a:schemeClr>
                </a:solidFill>
              </a:rPr>
              <a:t>métiers</a:t>
            </a:r>
          </a:p>
          <a:p>
            <a:pPr algn="just">
              <a:lnSpc>
                <a:spcPct val="120000"/>
              </a:lnSpc>
            </a:pPr>
            <a:endParaRPr lang="fr-FR" sz="1500" dirty="0">
              <a:solidFill>
                <a:schemeClr val="tx1">
                  <a:lumMod val="85000"/>
                  <a:lumOff val="15000"/>
                </a:schemeClr>
              </a:solidFill>
            </a:endParaRPr>
          </a:p>
          <a:p>
            <a:pPr algn="just">
              <a:lnSpc>
                <a:spcPct val="120000"/>
              </a:lnSpc>
            </a:pPr>
            <a:r>
              <a:rPr lang="fr-FR" sz="1500" dirty="0">
                <a:solidFill>
                  <a:schemeClr val="tx1">
                    <a:lumMod val="85000"/>
                    <a:lumOff val="15000"/>
                  </a:schemeClr>
                </a:solidFill>
              </a:rPr>
              <a:t>Assurer une meilleure coordination des acteurs métiers pour plus de </a:t>
            </a:r>
            <a:r>
              <a:rPr lang="fr-FR" sz="1500" b="1" dirty="0">
                <a:solidFill>
                  <a:schemeClr val="accent4"/>
                </a:solidFill>
              </a:rPr>
              <a:t>réactivité</a:t>
            </a:r>
          </a:p>
          <a:p>
            <a:pPr marL="0" indent="0">
              <a:buNone/>
            </a:pPr>
            <a:endParaRPr lang="fr-FR" dirty="0"/>
          </a:p>
          <a:p>
            <a:pPr marL="0" indent="0">
              <a:buNone/>
            </a:pPr>
            <a:endParaRPr lang="fr-FR" dirty="0"/>
          </a:p>
        </p:txBody>
      </p:sp>
      <p:sp>
        <p:nvSpPr>
          <p:cNvPr id="7" name="Espace réservé du numéro de diapositive 4"/>
          <p:cNvSpPr>
            <a:spLocks noGrp="1"/>
          </p:cNvSpPr>
          <p:nvPr>
            <p:ph type="sldNum" sz="quarter" idx="4"/>
          </p:nvPr>
        </p:nvSpPr>
        <p:spPr>
          <a:xfrm>
            <a:off x="7238078" y="6179617"/>
            <a:ext cx="1603005" cy="301756"/>
          </a:xfrm>
        </p:spPr>
        <p:txBody>
          <a:bodyPr/>
          <a:lstStyle/>
          <a:p>
            <a:fld id="{589DA4D0-9DA7-4D48-8827-A3E4472329F6}" type="slidenum">
              <a:rPr lang="fr-FR" smtClean="0"/>
              <a:t>5</a:t>
            </a:fld>
            <a:endParaRPr lang="fr-FR" dirty="0"/>
          </a:p>
        </p:txBody>
      </p:sp>
      <p:sp>
        <p:nvSpPr>
          <p:cNvPr id="10" name="Titre 1"/>
          <p:cNvSpPr>
            <a:spLocks noGrp="1"/>
          </p:cNvSpPr>
          <p:nvPr>
            <p:ph type="title"/>
          </p:nvPr>
        </p:nvSpPr>
        <p:spPr>
          <a:xfrm>
            <a:off x="2001187" y="631730"/>
            <a:ext cx="6846653" cy="582618"/>
          </a:xfrm>
        </p:spPr>
        <p:txBody>
          <a:bodyPr>
            <a:normAutofit/>
          </a:bodyPr>
          <a:lstStyle/>
          <a:p>
            <a:r>
              <a:rPr lang="fr-FR" sz="1600" dirty="0" smtClean="0"/>
              <a:t>EN RÉSUMÉ</a:t>
            </a:r>
            <a:r>
              <a:rPr lang="fr-FR" dirty="0" smtClean="0"/>
              <a:t/>
            </a:r>
            <a:br>
              <a:rPr lang="fr-FR" dirty="0" smtClean="0"/>
            </a:br>
            <a:r>
              <a:rPr lang="fr-FR" sz="1400" dirty="0"/>
              <a:t>Recrutement d’un enseignant chercheur</a:t>
            </a:r>
            <a:endParaRPr lang="fr-FR" sz="1639" dirty="0"/>
          </a:p>
        </p:txBody>
      </p:sp>
    </p:spTree>
    <p:extLst>
      <p:ext uri="{BB962C8B-B14F-4D97-AF65-F5344CB8AC3E}">
        <p14:creationId xmlns:p14="http://schemas.microsoft.com/office/powerpoint/2010/main" val="1331667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latin typeface="+mn-lt"/>
              </a:rPr>
              <a:t>sinaps.deploiement@amue.fr</a:t>
            </a:r>
            <a:endParaRPr lang="fr-FR" dirty="0">
              <a:latin typeface="+mn-lt"/>
            </a:endParaRPr>
          </a:p>
        </p:txBody>
      </p:sp>
    </p:spTree>
    <p:extLst>
      <p:ext uri="{BB962C8B-B14F-4D97-AF65-F5344CB8AC3E}">
        <p14:creationId xmlns:p14="http://schemas.microsoft.com/office/powerpoint/2010/main" val="2641742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ppt-transversal">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Sinaps - Document solution" ma:contentTypeID="0x01010077A36D1DE90EFE47B58E2B907654CDE2003464D4F95C425A4B8DAE8286BCE26657" ma:contentTypeVersion="26" ma:contentTypeDescription="" ma:contentTypeScope="" ma:versionID="1a477988a3e0931217085aa076c1dbae">
  <xsd:schema xmlns:xsd="http://www.w3.org/2001/XMLSchema" xmlns:xs="http://www.w3.org/2001/XMLSchema" xmlns:p="http://schemas.microsoft.com/office/2006/metadata/properties" xmlns:ns2="9e5ca54f-f672-450f-a102-1d0c834d3d71" xmlns:ns3="http://schemas.microsoft.com/sharepoint/v3/fields" xmlns:ns4="302a18eb-298b-4007-becd-404871a3b782" targetNamespace="http://schemas.microsoft.com/office/2006/metadata/properties" ma:root="true" ma:fieldsID="e1d0adf4fe86b69c0a02bf62372950b6" ns2:_="" ns3:_="" ns4:_="">
    <xsd:import namespace="9e5ca54f-f672-450f-a102-1d0c834d3d71"/>
    <xsd:import namespace="http://schemas.microsoft.com/sharepoint/v3/fields"/>
    <xsd:import namespace="302a18eb-298b-4007-becd-404871a3b782"/>
    <xsd:element name="properties">
      <xsd:complexType>
        <xsd:sequence>
          <xsd:element name="documentManagement">
            <xsd:complexType>
              <xsd:all>
                <xsd:element ref="ns2:Titre_x0020_du_x0020_document"/>
                <xsd:element ref="ns3:_Version" minOccurs="0"/>
                <xsd:element ref="ns2:Est_x0020_brouillon_x0020_ou_x0020_archivé" minOccurs="0"/>
                <xsd:element ref="ns4:TaxCatchAll" minOccurs="0"/>
                <xsd:element ref="ns4:TaxCatchAllLabel" minOccurs="0"/>
                <xsd:element ref="ns2:fe132252f046406d999ab355436d2144" minOccurs="0"/>
                <xsd:element ref="ns2:gd616829629f472a8af0184283771c69" minOccurs="0"/>
                <xsd:element ref="ns2:hfc9657f968c4810b73117861fdcd040" minOccurs="0"/>
                <xsd:element ref="ns4:_dlc_DocId" minOccurs="0"/>
                <xsd:element ref="ns4:_dlc_DocIdUrl" minOccurs="0"/>
                <xsd:element ref="ns4:_dlc_DocIdPersistId" minOccurs="0"/>
                <xsd:element ref="ns2:e1a5b98cdd71426dacb6e478c7a5882f" minOccurs="0"/>
                <xsd:element ref="ns2:p4e88b57e2874446849fbcf8e22ed476" minOccurs="0"/>
                <xsd:element ref="ns4:Résumé"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5ca54f-f672-450f-a102-1d0c834d3d71" elementFormDefault="qualified">
    <xsd:import namespace="http://schemas.microsoft.com/office/2006/documentManagement/types"/>
    <xsd:import namespace="http://schemas.microsoft.com/office/infopath/2007/PartnerControls"/>
    <xsd:element name="Titre_x0020_du_x0020_document" ma:index="1" ma:displayName="Titre du document" ma:internalName="Titre_x0020_du_x0020_document">
      <xsd:simpleType>
        <xsd:restriction base="dms:Text">
          <xsd:maxLength value="255"/>
        </xsd:restriction>
      </xsd:simpleType>
    </xsd:element>
    <xsd:element name="Est_x0020_brouillon_x0020_ou_x0020_archivé" ma:index="8" nillable="true" ma:displayName="Est brouillon ou archivé" ma:default="0" ma:description="Permet de masquer l'élément dans l'affichage ou la recherche si Oui." ma:internalName="Est_x0020_brouillon_x0020_ou_x0020_archiv_x00e9_">
      <xsd:simpleType>
        <xsd:restriction base="dms:Boolean"/>
      </xsd:simpleType>
    </xsd:element>
    <xsd:element name="fe132252f046406d999ab355436d2144" ma:index="12" nillable="true" ma:taxonomy="true" ma:internalName="fe132252f046406d999ab355436d2144" ma:taxonomyFieldName="Domaines" ma:displayName="Domaines" ma:default="" ma:fieldId="{fe132252-f046-406d-999a-b355436d2144}" ma:taxonomyMulti="true" ma:sspId="6dd8a7ad-c7c4-4d68-a4b6-3c122a739d09" ma:termSetId="d2b08abc-0711-4355-a246-9b7d95d959bf" ma:anchorId="00000000-0000-0000-0000-000000000000" ma:open="false" ma:isKeyword="false">
      <xsd:complexType>
        <xsd:sequence>
          <xsd:element ref="pc:Terms" minOccurs="0" maxOccurs="1"/>
        </xsd:sequence>
      </xsd:complexType>
    </xsd:element>
    <xsd:element name="gd616829629f472a8af0184283771c69" ma:index="14" nillable="true" ma:taxonomy="true" ma:internalName="gd616829629f472a8af0184283771c69" ma:taxonomyFieldName="Profils" ma:displayName="Profils" ma:default="" ma:fieldId="{0d616829-629f-472a-8af0-184283771c69}" ma:taxonomyMulti="true" ma:sspId="6dd8a7ad-c7c4-4d68-a4b6-3c122a739d09" ma:termSetId="4b05becc-2077-4987-9355-996979299e22" ma:anchorId="00000000-0000-0000-0000-000000000000" ma:open="false" ma:isKeyword="false">
      <xsd:complexType>
        <xsd:sequence>
          <xsd:element ref="pc:Terms" minOccurs="0" maxOccurs="1"/>
        </xsd:sequence>
      </xsd:complexType>
    </xsd:element>
    <xsd:element name="hfc9657f968c4810b73117861fdcd040" ma:index="17" ma:taxonomy="true" ma:internalName="hfc9657f968c4810b73117861fdcd040" ma:taxonomyFieldName="Kit_x0020_documentaire" ma:displayName="Kit documentaire" ma:readOnly="false" ma:default="" ma:fieldId="{1fc9657f-968c-4810-b731-17861fdcd040}" ma:sspId="6dd8a7ad-c7c4-4d68-a4b6-3c122a739d09" ma:termSetId="02defd53-a68d-4042-8039-498ea0df11d5" ma:anchorId="00000000-0000-0000-0000-000000000000" ma:open="false" ma:isKeyword="false">
      <xsd:complexType>
        <xsd:sequence>
          <xsd:element ref="pc:Terms" minOccurs="0" maxOccurs="1"/>
        </xsd:sequence>
      </xsd:complexType>
    </xsd:element>
    <xsd:element name="e1a5b98cdd71426dacb6e478c7a5882f" ma:index="24" nillable="true" ma:taxonomy="true" ma:internalName="e1a5b98cdd71426dacb6e478c7a5882f" ma:taxonomyFieldName="Wiki_x0020_Page_x0020_Categories" ma:displayName="Catégories wiki" ma:readOnly="false" ma:default="" ma:fieldId="{e1a5b98c-dd71-426d-acb6-e478c7a5882f}" ma:taxonomyMulti="true" ma:sspId="6dd8a7ad-c7c4-4d68-a4b6-3c122a739d09" ma:termSetId="d4f42f01-25a5-4e03-b635-0e64a18c8098" ma:anchorId="00000000-0000-0000-0000-000000000000" ma:open="false" ma:isKeyword="false">
      <xsd:complexType>
        <xsd:sequence>
          <xsd:element ref="pc:Terms" minOccurs="0" maxOccurs="1"/>
        </xsd:sequence>
      </xsd:complexType>
    </xsd:element>
    <xsd:element name="p4e88b57e2874446849fbcf8e22ed476" ma:index="25" nillable="true" ma:taxonomy="true" ma:internalName="p4e88b57e2874446849fbcf8e22ed476" ma:taxonomyFieldName="Logiciels" ma:displayName="Logiciels" ma:default="" ma:fieldId="{94e88b57-e287-4446-849f-bcf8e22ed476}" ma:taxonomyMulti="true" ma:sspId="6dd8a7ad-c7c4-4d68-a4b6-3c122a739d09" ma:termSetId="c1880f39-fe4c-42da-ae3f-1c3ea7bd7137"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Version" ma:index="7" nillable="true" ma:displayName="Version" ma:internalName="_Vers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2a18eb-298b-4007-becd-404871a3b782" elementFormDefault="qualified">
    <xsd:import namespace="http://schemas.microsoft.com/office/2006/documentManagement/types"/>
    <xsd:import namespace="http://schemas.microsoft.com/office/infopath/2007/PartnerControls"/>
    <xsd:element name="TaxCatchAll" ma:index="9" nillable="true" ma:displayName="Colonne Attraper tout de Taxonomie" ma:hidden="true" ma:list="{5e39c166-73cc-4069-8068-b278065da64b}" ma:internalName="TaxCatchAll" ma:showField="CatchAllData" ma:web="9e5ca54f-f672-450f-a102-1d0c834d3d71">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Colonne Attraper tout de Taxonomie1" ma:hidden="true" ma:list="{5e39c166-73cc-4069-8068-b278065da64b}" ma:internalName="TaxCatchAllLabel" ma:readOnly="true" ma:showField="CatchAllDataLabel" ma:web="9e5ca54f-f672-450f-a102-1d0c834d3d71">
      <xsd:complexType>
        <xsd:complexContent>
          <xsd:extension base="dms:MultiChoiceLookup">
            <xsd:sequence>
              <xsd:element name="Value" type="dms:Lookup" maxOccurs="unbounded" minOccurs="0" nillable="true"/>
            </xsd:sequence>
          </xsd:extension>
        </xsd:complexContent>
      </xsd:complexType>
    </xsd:element>
    <xsd:element name="_dlc_DocId" ma:index="19" nillable="true" ma:displayName="Valeur d’ID de document" ma:description="Valeur de l’ID de document affecté à cet élément." ma:internalName="_dlc_DocId" ma:readOnly="true">
      <xsd:simpleType>
        <xsd:restriction base="dms:Text"/>
      </xsd:simpleType>
    </xsd:element>
    <xsd:element name="_dlc_DocIdUrl" ma:index="20"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Conserver l’ID" ma:description="Conserver l’ID lors de l’ajout." ma:hidden="true" ma:internalName="_dlc_DocIdPersistId" ma:readOnly="true">
      <xsd:simpleType>
        <xsd:restriction base="dms:Boolean"/>
      </xsd:simpleType>
    </xsd:element>
    <xsd:element name="Résumé" ma:index="26" nillable="true" ma:displayName="Résumé" ma:internalName="R_x00e9_sum_x00e9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Type de contenu"/>
        <xsd:element ref="dc:title" minOccurs="0" maxOccurs="1"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e1a5b98cdd71426dacb6e478c7a5882f xmlns="9e5ca54f-f672-450f-a102-1d0c834d3d71">
      <Terms xmlns="http://schemas.microsoft.com/office/infopath/2007/PartnerControls">
        <TermInfo xmlns="http://schemas.microsoft.com/office/infopath/2007/PartnerControls">
          <TermName xmlns="http://schemas.microsoft.com/office/infopath/2007/PartnerControls">Shéma / Infographique</TermName>
          <TermId xmlns="http://schemas.microsoft.com/office/infopath/2007/PartnerControls">5bd6f550-e2a4-4943-b421-7541174ab58b</TermId>
        </TermInfo>
      </Terms>
    </e1a5b98cdd71426dacb6e478c7a5882f>
    <p4e88b57e2874446849fbcf8e22ed476 xmlns="9e5ca54f-f672-450f-a102-1d0c834d3d71">
      <Terms xmlns="http://schemas.microsoft.com/office/infopath/2007/PartnerControls"/>
    </p4e88b57e2874446849fbcf8e22ed476>
    <hfc9657f968c4810b73117861fdcd040 xmlns="9e5ca54f-f672-450f-a102-1d0c834d3d71">
      <Terms xmlns="http://schemas.microsoft.com/office/infopath/2007/PartnerControls">
        <TermInfo xmlns="http://schemas.microsoft.com/office/infopath/2007/PartnerControls">
          <TermName xmlns="http://schemas.microsoft.com/office/infopath/2007/PartnerControls">Communication</TermName>
          <TermId xmlns="http://schemas.microsoft.com/office/infopath/2007/PartnerControls">79da9063-e6ea-4bc8-9f4c-8a9d4da0c6be</TermId>
        </TermInfo>
      </Terms>
    </hfc9657f968c4810b73117861fdcd040>
    <Est_x0020_brouillon_x0020_ou_x0020_archivé xmlns="9e5ca54f-f672-450f-a102-1d0c834d3d71">false</Est_x0020_brouillon_x0020_ou_x0020_archivé>
    <fe132252f046406d999ab355436d2144 xmlns="9e5ca54f-f672-450f-a102-1d0c834d3d71">
      <Terms xmlns="http://schemas.microsoft.com/office/infopath/2007/PartnerControls"/>
    </fe132252f046406d999ab355436d2144>
    <_dlc_DocId xmlns="302a18eb-298b-4007-becd-404871a3b782">IDSINAPS-37932765-90</_dlc_DocId>
    <_Version xmlns="http://schemas.microsoft.com/sharepoint/v3/fields">1.0</_Version>
    <TaxCatchAll xmlns="302a18eb-298b-4007-becd-404871a3b782">
      <Value>149</Value>
      <Value>152</Value>
    </TaxCatchAll>
    <_dlc_DocIdUrl xmlns="302a18eb-298b-4007-becd-404871a3b782">
      <Url>https://extranet.amue.fr/sites/SINAPS/_layouts/15/DocIdRedir.aspx?ID=IDSINAPS-37932765-90</Url>
      <Description>IDSINAPS-37932765-90</Description>
    </_dlc_DocIdUrl>
    <gd616829629f472a8af0184283771c69 xmlns="9e5ca54f-f672-450f-a102-1d0c834d3d71">
      <Terms xmlns="http://schemas.microsoft.com/office/infopath/2007/PartnerControls"/>
    </gd616829629f472a8af0184283771c69>
    <Titre_x0020_du_x0020_document xmlns="9e5ca54f-f672-450f-a102-1d0c834d3d71">Exemple - Sinaps : Avant / Après dans le cas de l'arrivée d'un nouvel enseignant-chercheur</Titre_x0020_du_x0020_document>
    <Résumé xmlns="302a18eb-298b-4007-becd-404871a3b782"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C3F00BE-C61E-4BFF-8E8D-1591F65E1FB2}">
  <ds:schemaRefs>
    <ds:schemaRef ds:uri="http://schemas.microsoft.com/sharepoint/events"/>
  </ds:schemaRefs>
</ds:datastoreItem>
</file>

<file path=customXml/itemProps2.xml><?xml version="1.0" encoding="utf-8"?>
<ds:datastoreItem xmlns:ds="http://schemas.openxmlformats.org/officeDocument/2006/customXml" ds:itemID="{40D85244-7C8A-4C3D-BA26-B61B895742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5ca54f-f672-450f-a102-1d0c834d3d71"/>
    <ds:schemaRef ds:uri="http://schemas.microsoft.com/sharepoint/v3/fields"/>
    <ds:schemaRef ds:uri="302a18eb-298b-4007-becd-404871a3b7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98E4C03-D2D2-40F8-B2A3-41A2BD96D36D}">
  <ds:schemaRefs>
    <ds:schemaRef ds:uri="http://schemas.microsoft.com/office/2006/documentManagement/types"/>
    <ds:schemaRef ds:uri="9e5ca54f-f672-450f-a102-1d0c834d3d71"/>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302a18eb-298b-4007-becd-404871a3b782"/>
    <ds:schemaRef ds:uri="http://purl.org/dc/terms/"/>
    <ds:schemaRef ds:uri="http://schemas.microsoft.com/sharepoint/v3/fields"/>
    <ds:schemaRef ds:uri="http://www.w3.org/XML/1998/namespace"/>
    <ds:schemaRef ds:uri="http://purl.org/dc/dcmitype/"/>
  </ds:schemaRefs>
</ds:datastoreItem>
</file>

<file path=customXml/itemProps4.xml><?xml version="1.0" encoding="utf-8"?>
<ds:datastoreItem xmlns:ds="http://schemas.openxmlformats.org/officeDocument/2006/customXml" ds:itemID="{84D07E0E-F2E7-41E3-A536-3350DB30883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template-ppt-transversal.potx</Template>
  <TotalTime>2091</TotalTime>
  <Words>447</Words>
  <Application>Microsoft Office PowerPoint</Application>
  <PresentationFormat>Affichage à l'écran (4:3)</PresentationFormat>
  <Paragraphs>225</Paragraphs>
  <Slides>6</Slides>
  <Notes>4</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6</vt:i4>
      </vt:variant>
    </vt:vector>
  </HeadingPairs>
  <TitlesOfParts>
    <vt:vector size="14" baseType="lpstr">
      <vt:lpstr>Arial</vt:lpstr>
      <vt:lpstr>Calibri</vt:lpstr>
      <vt:lpstr>Lucida Grande</vt:lpstr>
      <vt:lpstr>Titillium WebLight</vt:lpstr>
      <vt:lpstr>Titillium WebLight Italic</vt:lpstr>
      <vt:lpstr>Titillium WebSemiBold</vt:lpstr>
      <vt:lpstr>Wingdings</vt:lpstr>
      <vt:lpstr>template-ppt-transversal</vt:lpstr>
      <vt:lpstr>Sinaps : Avant / Après</vt:lpstr>
      <vt:lpstr>ÉTUDE DE CAS Recrutement d’un enseignant chercheur</vt:lpstr>
      <vt:lpstr>Présentation PowerPoint</vt:lpstr>
      <vt:lpstr>Présentation PowerPoint</vt:lpstr>
      <vt:lpstr>EN RÉSUMÉ Recrutement d’un enseignant chercheur</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Exemple - Sinaps : Avant / Après dans le cas de l'arrivée d'un nouvel enseignant-chercheur</dc:title>
  <dc:creator>loriane montaner</dc:creator>
  <cp:lastModifiedBy>BOMPART Lydia</cp:lastModifiedBy>
  <cp:revision>166</cp:revision>
  <dcterms:created xsi:type="dcterms:W3CDTF">2017-07-12T16:37:40Z</dcterms:created>
  <dcterms:modified xsi:type="dcterms:W3CDTF">2019-12-03T15:31:27Z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0x01010077A36D1DE90EFE47B58E2B907654CDE2003464D4F95C425A4B8DAE8286BCE26657</vt:lpwstr>
  </property>
  <property fmtid="{D5CDD505-2E9C-101B-9397-08002B2CF9AE}" pid="3" name="_dlc_DocIdItemGuid">
    <vt:lpwstr>16367e25-680f-4727-a6f6-46dac6b73aec</vt:lpwstr>
  </property>
  <property fmtid="{D5CDD505-2E9C-101B-9397-08002B2CF9AE}" pid="4" name="Logiciels">
    <vt:lpwstr/>
  </property>
  <property fmtid="{D5CDD505-2E9C-101B-9397-08002B2CF9AE}" pid="5" name="Kit documentaire">
    <vt:lpwstr>149;#Communication|79da9063-e6ea-4bc8-9f4c-8a9d4da0c6be</vt:lpwstr>
  </property>
  <property fmtid="{D5CDD505-2E9C-101B-9397-08002B2CF9AE}" pid="6" name="Profils">
    <vt:lpwstr/>
  </property>
  <property fmtid="{D5CDD505-2E9C-101B-9397-08002B2CF9AE}" pid="7" name="Wiki Page Categories">
    <vt:lpwstr>152;#Shéma / Infographique|5bd6f550-e2a4-4943-b421-7541174ab58b</vt:lpwstr>
  </property>
  <property fmtid="{D5CDD505-2E9C-101B-9397-08002B2CF9AE}" pid="8" name="Domaines">
    <vt:lpwstr/>
  </property>
</Properties>
</file>